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97" r:id="rId1"/>
  </p:sldMasterIdLst>
  <p:notesMasterIdLst>
    <p:notesMasterId r:id="rId21"/>
  </p:notesMasterIdLst>
  <p:handoutMasterIdLst>
    <p:handoutMasterId r:id="rId22"/>
  </p:handoutMasterIdLst>
  <p:sldIdLst>
    <p:sldId id="542" r:id="rId2"/>
    <p:sldId id="585" r:id="rId3"/>
    <p:sldId id="696" r:id="rId4"/>
    <p:sldId id="539" r:id="rId5"/>
    <p:sldId id="634" r:id="rId6"/>
    <p:sldId id="684" r:id="rId7"/>
    <p:sldId id="553" r:id="rId8"/>
    <p:sldId id="729" r:id="rId9"/>
    <p:sldId id="624" r:id="rId10"/>
    <p:sldId id="626" r:id="rId11"/>
    <p:sldId id="644" r:id="rId12"/>
    <p:sldId id="560" r:id="rId13"/>
    <p:sldId id="559" r:id="rId14"/>
    <p:sldId id="628" r:id="rId15"/>
    <p:sldId id="566" r:id="rId16"/>
    <p:sldId id="570" r:id="rId17"/>
    <p:sldId id="655" r:id="rId18"/>
    <p:sldId id="657" r:id="rId19"/>
    <p:sldId id="656" r:id="rId20"/>
  </p:sldIdLst>
  <p:sldSz cx="9144000" cy="6858000" type="screen4x3"/>
  <p:notesSz cx="6858000" cy="9296400"/>
  <p:custDataLst>
    <p:tags r:id="rId23"/>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6FF"/>
    <a:srgbClr val="264DAE"/>
    <a:srgbClr val="B4B24E"/>
    <a:srgbClr val="9FAF51"/>
    <a:srgbClr val="A7A759"/>
    <a:srgbClr val="435153"/>
    <a:srgbClr val="8A8A8A"/>
    <a:srgbClr val="6B6B6B"/>
    <a:srgbClr val="4ADAD7"/>
    <a:srgbClr val="90A3A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020" autoAdjust="0"/>
    <p:restoredTop sz="44758" autoAdjust="0"/>
  </p:normalViewPr>
  <p:slideViewPr>
    <p:cSldViewPr snapToGrid="0">
      <p:cViewPr varScale="1">
        <p:scale>
          <a:sx n="30" d="100"/>
          <a:sy n="30" d="100"/>
        </p:scale>
        <p:origin x="2076" y="20"/>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notesViewPr>
    <p:cSldViewPr snapToGrid="0">
      <p:cViewPr varScale="1">
        <p:scale>
          <a:sx n="85" d="100"/>
          <a:sy n="85" d="100"/>
        </p:scale>
        <p:origin x="3888" y="10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gs" Target="tags/tag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handoutMaster" Target="handoutMasters/handout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2E334C9-DE93-4B10-A5C3-9AB95FD58230}"/>
              </a:ext>
            </a:extLst>
          </p:cNvPr>
          <p:cNvSpPr>
            <a:spLocks noGrp="1"/>
          </p:cNvSpPr>
          <p:nvPr>
            <p:ph type="hdr" sz="quarter"/>
          </p:nvPr>
        </p:nvSpPr>
        <p:spPr>
          <a:xfrm>
            <a:off x="0" y="0"/>
            <a:ext cx="2971800" cy="466725"/>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81F5AC60-4F38-47B7-B085-5669E0291003}"/>
              </a:ext>
            </a:extLst>
          </p:cNvPr>
          <p:cNvSpPr>
            <a:spLocks noGrp="1"/>
          </p:cNvSpPr>
          <p:nvPr>
            <p:ph type="dt" sz="quarter" idx="1"/>
          </p:nvPr>
        </p:nvSpPr>
        <p:spPr>
          <a:xfrm>
            <a:off x="3884613" y="0"/>
            <a:ext cx="2971800" cy="466725"/>
          </a:xfrm>
          <a:prstGeom prst="rect">
            <a:avLst/>
          </a:prstGeom>
        </p:spPr>
        <p:txBody>
          <a:bodyPr vert="horz" lIns="91440" tIns="45720" rIns="91440" bIns="45720" rtlCol="0"/>
          <a:lstStyle>
            <a:lvl1pPr algn="r">
              <a:defRPr sz="1200"/>
            </a:lvl1pPr>
          </a:lstStyle>
          <a:p>
            <a:fld id="{87C24D71-66BB-4F08-8667-21D73D969667}" type="datetimeFigureOut">
              <a:rPr lang="en-US" smtClean="0"/>
              <a:t>5/10/2020</a:t>
            </a:fld>
            <a:endParaRPr lang="en-US"/>
          </a:p>
        </p:txBody>
      </p:sp>
      <p:sp>
        <p:nvSpPr>
          <p:cNvPr id="4" name="Footer Placeholder 3">
            <a:extLst>
              <a:ext uri="{FF2B5EF4-FFF2-40B4-BE49-F238E27FC236}">
                <a16:creationId xmlns:a16="http://schemas.microsoft.com/office/drawing/2014/main" id="{56F1EB16-137A-4F00-96B0-6B0F09E82F55}"/>
              </a:ext>
            </a:extLst>
          </p:cNvPr>
          <p:cNvSpPr>
            <a:spLocks noGrp="1"/>
          </p:cNvSpPr>
          <p:nvPr>
            <p:ph type="ftr" sz="quarter" idx="2"/>
          </p:nvPr>
        </p:nvSpPr>
        <p:spPr>
          <a:xfrm>
            <a:off x="0" y="8829675"/>
            <a:ext cx="2971800" cy="466725"/>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D0EFD206-DFFC-456E-9709-6F7E7D426C06}"/>
              </a:ext>
            </a:extLst>
          </p:cNvPr>
          <p:cNvSpPr>
            <a:spLocks noGrp="1"/>
          </p:cNvSpPr>
          <p:nvPr>
            <p:ph type="sldNum" sz="quarter" idx="3"/>
          </p:nvPr>
        </p:nvSpPr>
        <p:spPr>
          <a:xfrm>
            <a:off x="3884613" y="8829675"/>
            <a:ext cx="2971800" cy="466725"/>
          </a:xfrm>
          <a:prstGeom prst="rect">
            <a:avLst/>
          </a:prstGeom>
        </p:spPr>
        <p:txBody>
          <a:bodyPr vert="horz" lIns="91440" tIns="45720" rIns="91440" bIns="45720" rtlCol="0" anchor="b"/>
          <a:lstStyle>
            <a:lvl1pPr algn="r">
              <a:defRPr sz="1200"/>
            </a:lvl1pPr>
          </a:lstStyle>
          <a:p>
            <a:fld id="{BE0A9B1F-D88A-456F-8B25-7195651C6C23}" type="slidenum">
              <a:rPr lang="en-US" smtClean="0"/>
              <a:t>‹#›</a:t>
            </a:fld>
            <a:endParaRPr lang="en-US"/>
          </a:p>
        </p:txBody>
      </p:sp>
    </p:spTree>
    <p:extLst>
      <p:ext uri="{BB962C8B-B14F-4D97-AF65-F5344CB8AC3E}">
        <p14:creationId xmlns:p14="http://schemas.microsoft.com/office/powerpoint/2010/main" val="376205117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6513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65138"/>
          </a:xfrm>
          <a:prstGeom prst="rect">
            <a:avLst/>
          </a:prstGeom>
        </p:spPr>
        <p:txBody>
          <a:bodyPr vert="horz" lIns="91440" tIns="45720" rIns="91440" bIns="45720" rtlCol="0"/>
          <a:lstStyle>
            <a:lvl1pPr algn="r">
              <a:defRPr sz="1200"/>
            </a:lvl1pPr>
          </a:lstStyle>
          <a:p>
            <a:fld id="{0AD33006-993C-46CE-BE81-A42F2D8A6269}" type="datetimeFigureOut">
              <a:rPr lang="en-US" smtClean="0"/>
              <a:t>5/10/2020</a:t>
            </a:fld>
            <a:endParaRPr lang="en-US" dirty="0"/>
          </a:p>
        </p:txBody>
      </p:sp>
      <p:sp>
        <p:nvSpPr>
          <p:cNvPr id="4" name="Slide Image Placeholder 3"/>
          <p:cNvSpPr>
            <a:spLocks noGrp="1" noRot="1" noChangeAspect="1"/>
          </p:cNvSpPr>
          <p:nvPr>
            <p:ph type="sldImg" idx="2"/>
          </p:nvPr>
        </p:nvSpPr>
        <p:spPr>
          <a:xfrm>
            <a:off x="1104900" y="696913"/>
            <a:ext cx="4648200" cy="348615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16425"/>
            <a:ext cx="5486400" cy="4183063"/>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2971800" cy="465138"/>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829675"/>
            <a:ext cx="2971800" cy="465138"/>
          </a:xfrm>
          <a:prstGeom prst="rect">
            <a:avLst/>
          </a:prstGeom>
        </p:spPr>
        <p:txBody>
          <a:bodyPr vert="horz" lIns="91440" tIns="45720" rIns="91440" bIns="45720" rtlCol="0" anchor="b"/>
          <a:lstStyle>
            <a:lvl1pPr algn="r">
              <a:defRPr sz="1200"/>
            </a:lvl1pPr>
          </a:lstStyle>
          <a:p>
            <a:fld id="{AC72CD79-D36A-4E01-AE1C-064887FE954D}" type="slidenum">
              <a:rPr lang="en-US" smtClean="0"/>
              <a:t>‹#›</a:t>
            </a:fld>
            <a:endParaRPr lang="en-US" dirty="0"/>
          </a:p>
        </p:txBody>
      </p:sp>
    </p:spTree>
    <p:extLst>
      <p:ext uri="{BB962C8B-B14F-4D97-AF65-F5344CB8AC3E}">
        <p14:creationId xmlns:p14="http://schemas.microsoft.com/office/powerpoint/2010/main" val="21042722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Slide Image Placeholder 1"/>
          <p:cNvSpPr>
            <a:spLocks noGrp="1" noRot="1" noChangeAspect="1"/>
          </p:cNvSpPr>
          <p:nvPr>
            <p:ph type="sldImg"/>
          </p:nvPr>
        </p:nvSpPr>
        <p:spPr bwMode="auto">
          <a:xfrm>
            <a:off x="990600" y="766763"/>
            <a:ext cx="5118100" cy="3838575"/>
          </a:xfrm>
          <a:prstGeom prst="rect">
            <a:avLst/>
          </a:prstGeom>
          <a:noFill/>
          <a:ln w="12700">
            <a:solidFill>
              <a:srgbClr val="000000"/>
            </a:solidFill>
            <a:miter lim="800000"/>
            <a:headEnd/>
            <a:tailEnd/>
          </a:ln>
        </p:spPr>
      </p:sp>
      <p:sp>
        <p:nvSpPr>
          <p:cNvPr id="10243" name="Notes Placeholder 2"/>
          <p:cNvSpPr>
            <a:spLocks noGrp="1"/>
          </p:cNvSpPr>
          <p:nvPr>
            <p:ph type="body" idx="1"/>
          </p:nvPr>
        </p:nvSpPr>
        <p:spPr bwMode="auto">
          <a:xfrm>
            <a:off x="709931" y="4862096"/>
            <a:ext cx="5679440" cy="4605249"/>
          </a:xfrm>
          <a:prstGeom prst="rect">
            <a:avLst/>
          </a:prstGeom>
          <a:noFill/>
          <a:ln>
            <a:miter lim="800000"/>
            <a:headEnd/>
            <a:tailEnd/>
          </a:ln>
        </p:spPr>
        <p:txBody>
          <a:bodyPr lIns="94747" tIns="47373" rIns="94747" bIns="47373"/>
          <a:lstStyle/>
          <a:p>
            <a:endParaRPr lang="en-US" dirty="0"/>
          </a:p>
        </p:txBody>
      </p:sp>
    </p:spTree>
    <p:extLst>
      <p:ext uri="{BB962C8B-B14F-4D97-AF65-F5344CB8AC3E}">
        <p14:creationId xmlns:p14="http://schemas.microsoft.com/office/powerpoint/2010/main" val="40377504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u="none" dirty="0"/>
          </a:p>
        </p:txBody>
      </p:sp>
      <p:sp>
        <p:nvSpPr>
          <p:cNvPr id="4" name="Slide Number Placeholder 3"/>
          <p:cNvSpPr>
            <a:spLocks noGrp="1"/>
          </p:cNvSpPr>
          <p:nvPr>
            <p:ph type="sldNum" sz="quarter" idx="10"/>
          </p:nvPr>
        </p:nvSpPr>
        <p:spPr/>
        <p:txBody>
          <a:bodyPr/>
          <a:lstStyle/>
          <a:p>
            <a:fld id="{AC72CD79-D36A-4E01-AE1C-064887FE954D}" type="slidenum">
              <a:rPr lang="en-US" smtClean="0"/>
              <a:t>12</a:t>
            </a:fld>
            <a:endParaRPr lang="en-US" dirty="0"/>
          </a:p>
        </p:txBody>
      </p:sp>
    </p:spTree>
    <p:extLst>
      <p:ext uri="{BB962C8B-B14F-4D97-AF65-F5344CB8AC3E}">
        <p14:creationId xmlns:p14="http://schemas.microsoft.com/office/powerpoint/2010/main" val="38234546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u="none" dirty="0"/>
          </a:p>
        </p:txBody>
      </p:sp>
      <p:sp>
        <p:nvSpPr>
          <p:cNvPr id="4" name="Slide Number Placeholder 3"/>
          <p:cNvSpPr>
            <a:spLocks noGrp="1"/>
          </p:cNvSpPr>
          <p:nvPr>
            <p:ph type="sldNum" sz="quarter" idx="10"/>
          </p:nvPr>
        </p:nvSpPr>
        <p:spPr/>
        <p:txBody>
          <a:bodyPr/>
          <a:lstStyle/>
          <a:p>
            <a:fld id="{AC72CD79-D36A-4E01-AE1C-064887FE954D}" type="slidenum">
              <a:rPr lang="en-US" smtClean="0"/>
              <a:t>13</a:t>
            </a:fld>
            <a:endParaRPr lang="en-US" dirty="0"/>
          </a:p>
        </p:txBody>
      </p:sp>
    </p:spTree>
    <p:extLst>
      <p:ext uri="{BB962C8B-B14F-4D97-AF65-F5344CB8AC3E}">
        <p14:creationId xmlns:p14="http://schemas.microsoft.com/office/powerpoint/2010/main" val="25090305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u="none" dirty="0"/>
          </a:p>
        </p:txBody>
      </p:sp>
      <p:sp>
        <p:nvSpPr>
          <p:cNvPr id="4" name="Slide Number Placeholder 3"/>
          <p:cNvSpPr>
            <a:spLocks noGrp="1"/>
          </p:cNvSpPr>
          <p:nvPr>
            <p:ph type="sldNum" sz="quarter" idx="10"/>
          </p:nvPr>
        </p:nvSpPr>
        <p:spPr/>
        <p:txBody>
          <a:bodyPr/>
          <a:lstStyle/>
          <a:p>
            <a:fld id="{AC72CD79-D36A-4E01-AE1C-064887FE954D}" type="slidenum">
              <a:rPr lang="en-US" smtClean="0"/>
              <a:t>14</a:t>
            </a:fld>
            <a:endParaRPr lang="en-US" dirty="0"/>
          </a:p>
        </p:txBody>
      </p:sp>
    </p:spTree>
    <p:extLst>
      <p:ext uri="{BB962C8B-B14F-4D97-AF65-F5344CB8AC3E}">
        <p14:creationId xmlns:p14="http://schemas.microsoft.com/office/powerpoint/2010/main" val="35933723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u="none" dirty="0"/>
          </a:p>
        </p:txBody>
      </p:sp>
      <p:sp>
        <p:nvSpPr>
          <p:cNvPr id="4" name="Slide Number Placeholder 3"/>
          <p:cNvSpPr>
            <a:spLocks noGrp="1"/>
          </p:cNvSpPr>
          <p:nvPr>
            <p:ph type="sldNum" sz="quarter" idx="10"/>
          </p:nvPr>
        </p:nvSpPr>
        <p:spPr/>
        <p:txBody>
          <a:bodyPr/>
          <a:lstStyle/>
          <a:p>
            <a:fld id="{AC72CD79-D36A-4E01-AE1C-064887FE954D}" type="slidenum">
              <a:rPr lang="en-US" smtClean="0"/>
              <a:t>15</a:t>
            </a:fld>
            <a:endParaRPr lang="en-US" dirty="0"/>
          </a:p>
        </p:txBody>
      </p:sp>
    </p:spTree>
    <p:extLst>
      <p:ext uri="{BB962C8B-B14F-4D97-AF65-F5344CB8AC3E}">
        <p14:creationId xmlns:p14="http://schemas.microsoft.com/office/powerpoint/2010/main" val="29458274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C72CD79-D36A-4E01-AE1C-064887FE954D}" type="slidenum">
              <a:rPr lang="en-US" smtClean="0"/>
              <a:t>16</a:t>
            </a:fld>
            <a:endParaRPr lang="en-US" dirty="0"/>
          </a:p>
        </p:txBody>
      </p:sp>
    </p:spTree>
    <p:extLst>
      <p:ext uri="{BB962C8B-B14F-4D97-AF65-F5344CB8AC3E}">
        <p14:creationId xmlns:p14="http://schemas.microsoft.com/office/powerpoint/2010/main" val="32846526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C72CD79-D36A-4E01-AE1C-064887FE954D}" type="slidenum">
              <a:rPr lang="en-US" smtClean="0"/>
              <a:t>17</a:t>
            </a:fld>
            <a:endParaRPr lang="en-US" dirty="0"/>
          </a:p>
        </p:txBody>
      </p:sp>
    </p:spTree>
    <p:extLst>
      <p:ext uri="{BB962C8B-B14F-4D97-AF65-F5344CB8AC3E}">
        <p14:creationId xmlns:p14="http://schemas.microsoft.com/office/powerpoint/2010/main" val="24257756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C72CD79-D36A-4E01-AE1C-064887FE954D}" type="slidenum">
              <a:rPr lang="en-US" smtClean="0"/>
              <a:t>18</a:t>
            </a:fld>
            <a:endParaRPr lang="en-US" dirty="0"/>
          </a:p>
        </p:txBody>
      </p:sp>
    </p:spTree>
    <p:extLst>
      <p:ext uri="{BB962C8B-B14F-4D97-AF65-F5344CB8AC3E}">
        <p14:creationId xmlns:p14="http://schemas.microsoft.com/office/powerpoint/2010/main" val="25502281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C72CD79-D36A-4E01-AE1C-064887FE954D}" type="slidenum">
              <a:rPr lang="en-US" smtClean="0"/>
              <a:t>19</a:t>
            </a:fld>
            <a:endParaRPr lang="en-US" dirty="0"/>
          </a:p>
        </p:txBody>
      </p:sp>
    </p:spTree>
    <p:extLst>
      <p:ext uri="{BB962C8B-B14F-4D97-AF65-F5344CB8AC3E}">
        <p14:creationId xmlns:p14="http://schemas.microsoft.com/office/powerpoint/2010/main" val="21770369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b="0" dirty="0"/>
          </a:p>
        </p:txBody>
      </p:sp>
      <p:sp>
        <p:nvSpPr>
          <p:cNvPr id="4" name="Slide Number Placeholder 3"/>
          <p:cNvSpPr>
            <a:spLocks noGrp="1"/>
          </p:cNvSpPr>
          <p:nvPr>
            <p:ph type="sldNum" sz="quarter" idx="10"/>
          </p:nvPr>
        </p:nvSpPr>
        <p:spPr/>
        <p:txBody>
          <a:bodyPr/>
          <a:lstStyle/>
          <a:p>
            <a:fld id="{AC72CD79-D36A-4E01-AE1C-064887FE954D}" type="slidenum">
              <a:rPr lang="en-US" smtClean="0"/>
              <a:t>4</a:t>
            </a:fld>
            <a:endParaRPr lang="en-US" dirty="0"/>
          </a:p>
        </p:txBody>
      </p:sp>
    </p:spTree>
    <p:extLst>
      <p:ext uri="{BB962C8B-B14F-4D97-AF65-F5344CB8AC3E}">
        <p14:creationId xmlns:p14="http://schemas.microsoft.com/office/powerpoint/2010/main" val="32250153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b="0" dirty="0"/>
          </a:p>
        </p:txBody>
      </p:sp>
      <p:sp>
        <p:nvSpPr>
          <p:cNvPr id="4" name="Slide Number Placeholder 3"/>
          <p:cNvSpPr>
            <a:spLocks noGrp="1"/>
          </p:cNvSpPr>
          <p:nvPr>
            <p:ph type="sldNum" sz="quarter" idx="10"/>
          </p:nvPr>
        </p:nvSpPr>
        <p:spPr/>
        <p:txBody>
          <a:bodyPr/>
          <a:lstStyle/>
          <a:p>
            <a:fld id="{AC72CD79-D36A-4E01-AE1C-064887FE954D}" type="slidenum">
              <a:rPr lang="en-US" smtClean="0"/>
              <a:t>5</a:t>
            </a:fld>
            <a:endParaRPr lang="en-US" dirty="0"/>
          </a:p>
        </p:txBody>
      </p:sp>
    </p:spTree>
    <p:extLst>
      <p:ext uri="{BB962C8B-B14F-4D97-AF65-F5344CB8AC3E}">
        <p14:creationId xmlns:p14="http://schemas.microsoft.com/office/powerpoint/2010/main" val="20880613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Binary and Decimal </a:t>
            </a:r>
            <a:r>
              <a:rPr lang="en-US" sz="1200"/>
              <a:t>Conversion Examples:</a:t>
            </a:r>
            <a:endParaRPr lang="en-US" sz="1200" dirty="0"/>
          </a:p>
          <a:p>
            <a:r>
              <a:rPr lang="en-US" dirty="0">
                <a:solidFill>
                  <a:schemeClr val="bg2"/>
                </a:solidFill>
              </a:rPr>
              <a:t>32-Bit Binary Address = 11000000 10101000 01100100 00001011</a:t>
            </a:r>
          </a:p>
          <a:p>
            <a:r>
              <a:rPr lang="en-US" dirty="0">
                <a:solidFill>
                  <a:schemeClr val="bg2"/>
                </a:solidFill>
              </a:rPr>
              <a:t>Dotted Decimal Address = ?</a:t>
            </a:r>
          </a:p>
          <a:p>
            <a:pPr marL="285750" indent="-285750">
              <a:buFont typeface="Arial" panose="020B0604020202020204" pitchFamily="34" charset="0"/>
              <a:buChar char="•"/>
            </a:pPr>
            <a:r>
              <a:rPr lang="en-US" sz="1200" dirty="0">
                <a:solidFill>
                  <a:schemeClr val="bg2"/>
                </a:solidFill>
              </a:rPr>
              <a:t>Octet 11000000 = 1x128 + 1x64 + 0x32 + 0x16 + 0x8 + 0x4 + 0x2 + 0x1 = 192</a:t>
            </a:r>
          </a:p>
          <a:p>
            <a:pPr marL="285750" indent="-285750">
              <a:buFont typeface="Arial" panose="020B0604020202020204" pitchFamily="34" charset="0"/>
              <a:buChar char="•"/>
            </a:pPr>
            <a:r>
              <a:rPr lang="en-US" sz="1200" dirty="0">
                <a:solidFill>
                  <a:schemeClr val="bg2"/>
                </a:solidFill>
              </a:rPr>
              <a:t>Octet 10101000 = 1x128 + 0x64 + 1x32 + 0x16 + 1x8 + 0x4 + 0x2 + 0x1 = 168</a:t>
            </a:r>
          </a:p>
          <a:p>
            <a:pPr marL="285750" indent="-285750">
              <a:buFont typeface="Arial" panose="020B0604020202020204" pitchFamily="34" charset="0"/>
              <a:buChar char="•"/>
            </a:pPr>
            <a:r>
              <a:rPr lang="en-US" sz="1200" dirty="0">
                <a:solidFill>
                  <a:schemeClr val="bg2"/>
                </a:solidFill>
              </a:rPr>
              <a:t>Octet 01100100 = 0x128 + 1x64 + 1x32 + 0x16 + 0x8 + 1x4 + 0x2 + 0x1 = 100</a:t>
            </a:r>
          </a:p>
          <a:p>
            <a:pPr marL="285750" indent="-285750">
              <a:buFont typeface="Arial" panose="020B0604020202020204" pitchFamily="34" charset="0"/>
              <a:buChar char="•"/>
            </a:pPr>
            <a:r>
              <a:rPr lang="en-US" sz="1200" dirty="0">
                <a:solidFill>
                  <a:schemeClr val="bg2"/>
                </a:solidFill>
              </a:rPr>
              <a:t>Octet 00001011 = 0x128 + 0x64 + 0x32 + 0x16 + 1x8 + 0x4 + 1x2 + 1x1 = 11</a:t>
            </a:r>
          </a:p>
          <a:p>
            <a:r>
              <a:rPr lang="en-US" sz="1200" dirty="0">
                <a:solidFill>
                  <a:schemeClr val="bg2"/>
                </a:solidFill>
              </a:rPr>
              <a:t>Therefore, Dotted Decimal Address = 192.168.100.11</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a:p>
          <a:p>
            <a:r>
              <a:rPr lang="en-US" dirty="0">
                <a:solidFill>
                  <a:schemeClr val="bg2"/>
                </a:solidFill>
              </a:rPr>
              <a:t>Dotted Decimal Address = 172.16.30.99</a:t>
            </a:r>
          </a:p>
          <a:p>
            <a:r>
              <a:rPr lang="en-US" dirty="0">
                <a:solidFill>
                  <a:schemeClr val="bg2"/>
                </a:solidFill>
              </a:rPr>
              <a:t>32-bit Binary Address = ?</a:t>
            </a:r>
          </a:p>
          <a:p>
            <a:pPr marL="285750" indent="-285750">
              <a:buFont typeface="Arial" panose="020B0604020202020204" pitchFamily="34" charset="0"/>
              <a:buChar char="•"/>
            </a:pPr>
            <a:r>
              <a:rPr lang="en-US" sz="1200" dirty="0">
                <a:solidFill>
                  <a:schemeClr val="bg2"/>
                </a:solidFill>
              </a:rPr>
              <a:t>172 = 1x128 + 0x64 + 1x32 + 0x16 + 1x8 + 1x4 + 0x2 + 0x1 </a:t>
            </a:r>
            <a:r>
              <a:rPr lang="en-US" sz="1200" dirty="0">
                <a:solidFill>
                  <a:schemeClr val="bg2"/>
                </a:solidFill>
                <a:sym typeface="Wingdings" panose="05000000000000000000" pitchFamily="2" charset="2"/>
              </a:rPr>
              <a:t></a:t>
            </a:r>
            <a:r>
              <a:rPr lang="en-US" sz="1200" dirty="0">
                <a:solidFill>
                  <a:schemeClr val="bg2"/>
                </a:solidFill>
              </a:rPr>
              <a:t> 1st Octet = 10101100</a:t>
            </a:r>
          </a:p>
          <a:p>
            <a:pPr marL="285750" indent="-285750">
              <a:buFont typeface="Arial" panose="020B0604020202020204" pitchFamily="34" charset="0"/>
              <a:buChar char="•"/>
            </a:pPr>
            <a:r>
              <a:rPr lang="en-US" sz="1200" dirty="0">
                <a:solidFill>
                  <a:schemeClr val="bg2"/>
                </a:solidFill>
              </a:rPr>
              <a:t>16 = 0x128 + 0x64 + 0x32 + 1x16 + 0x8 + 0x4 + 0x2 + 0x1   </a:t>
            </a:r>
            <a:r>
              <a:rPr lang="en-US" sz="1200" dirty="0">
                <a:solidFill>
                  <a:schemeClr val="bg2"/>
                </a:solidFill>
                <a:sym typeface="Wingdings" panose="05000000000000000000" pitchFamily="2" charset="2"/>
              </a:rPr>
              <a:t> 2</a:t>
            </a:r>
            <a:r>
              <a:rPr lang="en-US" sz="1200" baseline="30000" dirty="0">
                <a:solidFill>
                  <a:schemeClr val="bg2"/>
                </a:solidFill>
                <a:sym typeface="Wingdings" panose="05000000000000000000" pitchFamily="2" charset="2"/>
              </a:rPr>
              <a:t>nd</a:t>
            </a:r>
            <a:r>
              <a:rPr lang="en-US" sz="1200" dirty="0">
                <a:solidFill>
                  <a:schemeClr val="bg2"/>
                </a:solidFill>
                <a:sym typeface="Wingdings" panose="05000000000000000000" pitchFamily="2" charset="2"/>
              </a:rPr>
              <a:t> Octet = 00010000</a:t>
            </a:r>
            <a:endParaRPr lang="en-US" sz="1200" dirty="0">
              <a:solidFill>
                <a:schemeClr val="bg2"/>
              </a:solidFill>
            </a:endParaRPr>
          </a:p>
          <a:p>
            <a:pPr marL="285750" indent="-285750">
              <a:buFont typeface="Arial" panose="020B0604020202020204" pitchFamily="34" charset="0"/>
              <a:buChar char="•"/>
            </a:pPr>
            <a:r>
              <a:rPr lang="en-US" sz="1200" dirty="0">
                <a:solidFill>
                  <a:schemeClr val="bg2"/>
                </a:solidFill>
              </a:rPr>
              <a:t>30 = 0x128 + 0x64 + 0x32 + 1x16 + 1x8 + 1x4 + 1x2 + 0x1   </a:t>
            </a:r>
            <a:r>
              <a:rPr lang="en-US" sz="1200" dirty="0">
                <a:solidFill>
                  <a:schemeClr val="bg2"/>
                </a:solidFill>
                <a:sym typeface="Wingdings" panose="05000000000000000000" pitchFamily="2" charset="2"/>
              </a:rPr>
              <a:t> 3</a:t>
            </a:r>
            <a:r>
              <a:rPr lang="en-US" sz="1200" baseline="30000" dirty="0">
                <a:solidFill>
                  <a:schemeClr val="bg2"/>
                </a:solidFill>
                <a:sym typeface="Wingdings" panose="05000000000000000000" pitchFamily="2" charset="2"/>
              </a:rPr>
              <a:t>rd</a:t>
            </a:r>
            <a:r>
              <a:rPr lang="en-US" sz="1200" dirty="0">
                <a:solidFill>
                  <a:schemeClr val="bg2"/>
                </a:solidFill>
                <a:sym typeface="Wingdings" panose="05000000000000000000" pitchFamily="2" charset="2"/>
              </a:rPr>
              <a:t> Octet = 00011110</a:t>
            </a:r>
            <a:endParaRPr lang="en-US" sz="1200" dirty="0">
              <a:solidFill>
                <a:schemeClr val="bg2"/>
              </a:solidFill>
            </a:endParaRPr>
          </a:p>
          <a:p>
            <a:pPr marL="285750" indent="-285750">
              <a:buFont typeface="Arial" panose="020B0604020202020204" pitchFamily="34" charset="0"/>
              <a:buChar char="•"/>
            </a:pPr>
            <a:r>
              <a:rPr lang="en-US" sz="1200" dirty="0">
                <a:solidFill>
                  <a:schemeClr val="bg2"/>
                </a:solidFill>
              </a:rPr>
              <a:t>99 = 0x128 + 1x64 + 1x32 + 0x16 + 0x8 + 0x4 + 1x2 + 1x1   </a:t>
            </a:r>
            <a:r>
              <a:rPr lang="en-US" sz="1200" dirty="0">
                <a:solidFill>
                  <a:schemeClr val="bg2"/>
                </a:solidFill>
                <a:sym typeface="Wingdings" panose="05000000000000000000" pitchFamily="2" charset="2"/>
              </a:rPr>
              <a:t> 4</a:t>
            </a:r>
            <a:r>
              <a:rPr lang="en-US" sz="1200" baseline="30000" dirty="0">
                <a:solidFill>
                  <a:schemeClr val="bg2"/>
                </a:solidFill>
                <a:sym typeface="Wingdings" panose="05000000000000000000" pitchFamily="2" charset="2"/>
              </a:rPr>
              <a:t>th</a:t>
            </a:r>
            <a:r>
              <a:rPr lang="en-US" sz="1200" dirty="0">
                <a:solidFill>
                  <a:schemeClr val="bg2"/>
                </a:solidFill>
                <a:sym typeface="Wingdings" panose="05000000000000000000" pitchFamily="2" charset="2"/>
              </a:rPr>
              <a:t> Octet = 01100011</a:t>
            </a:r>
            <a:endParaRPr lang="en-US" sz="1200" dirty="0">
              <a:solidFill>
                <a:schemeClr val="bg2"/>
              </a:solidFill>
            </a:endParaRPr>
          </a:p>
          <a:p>
            <a:r>
              <a:rPr lang="en-US" sz="1200" dirty="0">
                <a:solidFill>
                  <a:schemeClr val="bg2"/>
                </a:solidFill>
              </a:rPr>
              <a:t>Therefore, 32-bit Binary Address = 10101100 00010000 00011110 01100011</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a:p>
        </p:txBody>
      </p:sp>
      <p:sp>
        <p:nvSpPr>
          <p:cNvPr id="4" name="Slide Number Placeholder 3"/>
          <p:cNvSpPr>
            <a:spLocks noGrp="1"/>
          </p:cNvSpPr>
          <p:nvPr>
            <p:ph type="sldNum" sz="quarter" idx="10"/>
          </p:nvPr>
        </p:nvSpPr>
        <p:spPr/>
        <p:txBody>
          <a:bodyPr/>
          <a:lstStyle/>
          <a:p>
            <a:fld id="{AC72CD79-D36A-4E01-AE1C-064887FE954D}" type="slidenum">
              <a:rPr lang="en-US" smtClean="0"/>
              <a:t>6</a:t>
            </a:fld>
            <a:endParaRPr lang="en-US" dirty="0"/>
          </a:p>
        </p:txBody>
      </p:sp>
    </p:spTree>
    <p:extLst>
      <p:ext uri="{BB962C8B-B14F-4D97-AF65-F5344CB8AC3E}">
        <p14:creationId xmlns:p14="http://schemas.microsoft.com/office/powerpoint/2010/main" val="33305496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u="none" dirty="0"/>
          </a:p>
        </p:txBody>
      </p:sp>
      <p:sp>
        <p:nvSpPr>
          <p:cNvPr id="4" name="Slide Number Placeholder 3"/>
          <p:cNvSpPr>
            <a:spLocks noGrp="1"/>
          </p:cNvSpPr>
          <p:nvPr>
            <p:ph type="sldNum" sz="quarter" idx="10"/>
          </p:nvPr>
        </p:nvSpPr>
        <p:spPr/>
        <p:txBody>
          <a:bodyPr/>
          <a:lstStyle/>
          <a:p>
            <a:fld id="{AC72CD79-D36A-4E01-AE1C-064887FE954D}" type="slidenum">
              <a:rPr lang="en-US" smtClean="0"/>
              <a:t>7</a:t>
            </a:fld>
            <a:endParaRPr lang="en-US" dirty="0"/>
          </a:p>
        </p:txBody>
      </p:sp>
    </p:spTree>
    <p:extLst>
      <p:ext uri="{BB962C8B-B14F-4D97-AF65-F5344CB8AC3E}">
        <p14:creationId xmlns:p14="http://schemas.microsoft.com/office/powerpoint/2010/main" val="29315772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500">
                <a:solidFill>
                  <a:schemeClr val="bg2"/>
                </a:solidFill>
                <a:latin typeface="Arial" charset="0"/>
                <a:cs typeface="Arial" charset="0"/>
              </a:defRPr>
            </a:lvl1pPr>
            <a:lvl2pPr marL="769919" indent="-296123">
              <a:defRPr sz="2500">
                <a:solidFill>
                  <a:schemeClr val="bg2"/>
                </a:solidFill>
                <a:latin typeface="Arial" charset="0"/>
                <a:cs typeface="Arial" charset="0"/>
              </a:defRPr>
            </a:lvl2pPr>
            <a:lvl3pPr marL="1184491" indent="-236898">
              <a:defRPr sz="2500">
                <a:solidFill>
                  <a:schemeClr val="bg2"/>
                </a:solidFill>
                <a:latin typeface="Arial" charset="0"/>
                <a:cs typeface="Arial" charset="0"/>
              </a:defRPr>
            </a:lvl3pPr>
            <a:lvl4pPr marL="1658287" indent="-236898">
              <a:defRPr sz="2500">
                <a:solidFill>
                  <a:schemeClr val="bg2"/>
                </a:solidFill>
                <a:latin typeface="Arial" charset="0"/>
                <a:cs typeface="Arial" charset="0"/>
              </a:defRPr>
            </a:lvl4pPr>
            <a:lvl5pPr marL="2132084" indent="-236898">
              <a:defRPr sz="2500">
                <a:solidFill>
                  <a:schemeClr val="bg2"/>
                </a:solidFill>
                <a:latin typeface="Arial" charset="0"/>
                <a:cs typeface="Arial" charset="0"/>
              </a:defRPr>
            </a:lvl5pPr>
            <a:lvl6pPr marL="2605880" indent="-236898" eaLnBrk="0" fontAlgn="base" hangingPunct="0">
              <a:spcBef>
                <a:spcPct val="0"/>
              </a:spcBef>
              <a:spcAft>
                <a:spcPct val="0"/>
              </a:spcAft>
              <a:defRPr sz="2500">
                <a:solidFill>
                  <a:schemeClr val="bg2"/>
                </a:solidFill>
                <a:latin typeface="Arial" charset="0"/>
                <a:cs typeface="Arial" charset="0"/>
              </a:defRPr>
            </a:lvl6pPr>
            <a:lvl7pPr marL="3079676" indent="-236898" eaLnBrk="0" fontAlgn="base" hangingPunct="0">
              <a:spcBef>
                <a:spcPct val="0"/>
              </a:spcBef>
              <a:spcAft>
                <a:spcPct val="0"/>
              </a:spcAft>
              <a:defRPr sz="2500">
                <a:solidFill>
                  <a:schemeClr val="bg2"/>
                </a:solidFill>
                <a:latin typeface="Arial" charset="0"/>
                <a:cs typeface="Arial" charset="0"/>
              </a:defRPr>
            </a:lvl7pPr>
            <a:lvl8pPr marL="3553473" indent="-236898" eaLnBrk="0" fontAlgn="base" hangingPunct="0">
              <a:spcBef>
                <a:spcPct val="0"/>
              </a:spcBef>
              <a:spcAft>
                <a:spcPct val="0"/>
              </a:spcAft>
              <a:defRPr sz="2500">
                <a:solidFill>
                  <a:schemeClr val="bg2"/>
                </a:solidFill>
                <a:latin typeface="Arial" charset="0"/>
                <a:cs typeface="Arial" charset="0"/>
              </a:defRPr>
            </a:lvl8pPr>
            <a:lvl9pPr marL="4027269" indent="-236898" eaLnBrk="0" fontAlgn="base" hangingPunct="0">
              <a:spcBef>
                <a:spcPct val="0"/>
              </a:spcBef>
              <a:spcAft>
                <a:spcPct val="0"/>
              </a:spcAft>
              <a:defRPr sz="2500">
                <a:solidFill>
                  <a:schemeClr val="bg2"/>
                </a:solidFill>
                <a:latin typeface="Arial" charset="0"/>
                <a:cs typeface="Arial" charset="0"/>
              </a:defRPr>
            </a:lvl9pPr>
          </a:lstStyle>
          <a:p>
            <a:fld id="{E3A4736B-4153-45E6-A5CB-95CFB261947F}" type="slidenum">
              <a:rPr lang="en-US" sz="1300">
                <a:solidFill>
                  <a:srgbClr val="000000"/>
                </a:solidFill>
              </a:rPr>
              <a:pPr/>
              <a:t>8</a:t>
            </a:fld>
            <a:endParaRPr lang="en-US" sz="1300">
              <a:solidFill>
                <a:srgbClr val="000000"/>
              </a:solidFill>
            </a:endParaRPr>
          </a:p>
        </p:txBody>
      </p:sp>
      <p:sp>
        <p:nvSpPr>
          <p:cNvPr id="64515" name="Rectangle 2"/>
          <p:cNvSpPr>
            <a:spLocks noGrp="1" noRot="1" noChangeAspect="1" noChangeArrowheads="1" noTextEdit="1"/>
          </p:cNvSpPr>
          <p:nvPr>
            <p:ph type="sldImg"/>
          </p:nvPr>
        </p:nvSpPr>
        <p:spPr>
          <a:ln/>
        </p:spPr>
      </p:sp>
      <p:sp>
        <p:nvSpPr>
          <p:cNvPr id="645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23219879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500">
                <a:solidFill>
                  <a:schemeClr val="bg2"/>
                </a:solidFill>
                <a:latin typeface="Arial" charset="0"/>
                <a:cs typeface="Arial" charset="0"/>
              </a:defRPr>
            </a:lvl1pPr>
            <a:lvl2pPr marL="769919" indent="-296123">
              <a:defRPr sz="2500">
                <a:solidFill>
                  <a:schemeClr val="bg2"/>
                </a:solidFill>
                <a:latin typeface="Arial" charset="0"/>
                <a:cs typeface="Arial" charset="0"/>
              </a:defRPr>
            </a:lvl2pPr>
            <a:lvl3pPr marL="1184491" indent="-236898">
              <a:defRPr sz="2500">
                <a:solidFill>
                  <a:schemeClr val="bg2"/>
                </a:solidFill>
                <a:latin typeface="Arial" charset="0"/>
                <a:cs typeface="Arial" charset="0"/>
              </a:defRPr>
            </a:lvl3pPr>
            <a:lvl4pPr marL="1658287" indent="-236898">
              <a:defRPr sz="2500">
                <a:solidFill>
                  <a:schemeClr val="bg2"/>
                </a:solidFill>
                <a:latin typeface="Arial" charset="0"/>
                <a:cs typeface="Arial" charset="0"/>
              </a:defRPr>
            </a:lvl4pPr>
            <a:lvl5pPr marL="2132084" indent="-236898">
              <a:defRPr sz="2500">
                <a:solidFill>
                  <a:schemeClr val="bg2"/>
                </a:solidFill>
                <a:latin typeface="Arial" charset="0"/>
                <a:cs typeface="Arial" charset="0"/>
              </a:defRPr>
            </a:lvl5pPr>
            <a:lvl6pPr marL="2605880" indent="-236898" eaLnBrk="0" fontAlgn="base" hangingPunct="0">
              <a:spcBef>
                <a:spcPct val="0"/>
              </a:spcBef>
              <a:spcAft>
                <a:spcPct val="0"/>
              </a:spcAft>
              <a:defRPr sz="2500">
                <a:solidFill>
                  <a:schemeClr val="bg2"/>
                </a:solidFill>
                <a:latin typeface="Arial" charset="0"/>
                <a:cs typeface="Arial" charset="0"/>
              </a:defRPr>
            </a:lvl6pPr>
            <a:lvl7pPr marL="3079676" indent="-236898" eaLnBrk="0" fontAlgn="base" hangingPunct="0">
              <a:spcBef>
                <a:spcPct val="0"/>
              </a:spcBef>
              <a:spcAft>
                <a:spcPct val="0"/>
              </a:spcAft>
              <a:defRPr sz="2500">
                <a:solidFill>
                  <a:schemeClr val="bg2"/>
                </a:solidFill>
                <a:latin typeface="Arial" charset="0"/>
                <a:cs typeface="Arial" charset="0"/>
              </a:defRPr>
            </a:lvl7pPr>
            <a:lvl8pPr marL="3553473" indent="-236898" eaLnBrk="0" fontAlgn="base" hangingPunct="0">
              <a:spcBef>
                <a:spcPct val="0"/>
              </a:spcBef>
              <a:spcAft>
                <a:spcPct val="0"/>
              </a:spcAft>
              <a:defRPr sz="2500">
                <a:solidFill>
                  <a:schemeClr val="bg2"/>
                </a:solidFill>
                <a:latin typeface="Arial" charset="0"/>
                <a:cs typeface="Arial" charset="0"/>
              </a:defRPr>
            </a:lvl8pPr>
            <a:lvl9pPr marL="4027269" indent="-236898" eaLnBrk="0" fontAlgn="base" hangingPunct="0">
              <a:spcBef>
                <a:spcPct val="0"/>
              </a:spcBef>
              <a:spcAft>
                <a:spcPct val="0"/>
              </a:spcAft>
              <a:defRPr sz="2500">
                <a:solidFill>
                  <a:schemeClr val="bg2"/>
                </a:solidFill>
                <a:latin typeface="Arial" charset="0"/>
                <a:cs typeface="Arial" charset="0"/>
              </a:defRPr>
            </a:lvl9pPr>
          </a:lstStyle>
          <a:p>
            <a:fld id="{E3A4736B-4153-45E6-A5CB-95CFB261947F}" type="slidenum">
              <a:rPr lang="en-US" sz="1300">
                <a:solidFill>
                  <a:srgbClr val="000000"/>
                </a:solidFill>
              </a:rPr>
              <a:pPr/>
              <a:t>9</a:t>
            </a:fld>
            <a:endParaRPr lang="en-US" sz="1300">
              <a:solidFill>
                <a:srgbClr val="000000"/>
              </a:solidFill>
            </a:endParaRPr>
          </a:p>
        </p:txBody>
      </p:sp>
      <p:sp>
        <p:nvSpPr>
          <p:cNvPr id="64515" name="Rectangle 2"/>
          <p:cNvSpPr>
            <a:spLocks noGrp="1" noRot="1" noChangeAspect="1" noChangeArrowheads="1" noTextEdit="1"/>
          </p:cNvSpPr>
          <p:nvPr>
            <p:ph type="sldImg"/>
          </p:nvPr>
        </p:nvSpPr>
        <p:spPr>
          <a:ln/>
        </p:spPr>
      </p:sp>
      <p:sp>
        <p:nvSpPr>
          <p:cNvPr id="645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41633598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u="none" dirty="0"/>
          </a:p>
        </p:txBody>
      </p:sp>
      <p:sp>
        <p:nvSpPr>
          <p:cNvPr id="4" name="Slide Number Placeholder 3"/>
          <p:cNvSpPr>
            <a:spLocks noGrp="1"/>
          </p:cNvSpPr>
          <p:nvPr>
            <p:ph type="sldNum" sz="quarter" idx="10"/>
          </p:nvPr>
        </p:nvSpPr>
        <p:spPr/>
        <p:txBody>
          <a:bodyPr/>
          <a:lstStyle/>
          <a:p>
            <a:fld id="{AC72CD79-D36A-4E01-AE1C-064887FE954D}" type="slidenum">
              <a:rPr lang="en-US" smtClean="0"/>
              <a:t>10</a:t>
            </a:fld>
            <a:endParaRPr lang="en-US" dirty="0"/>
          </a:p>
        </p:txBody>
      </p:sp>
    </p:spTree>
    <p:extLst>
      <p:ext uri="{BB962C8B-B14F-4D97-AF65-F5344CB8AC3E}">
        <p14:creationId xmlns:p14="http://schemas.microsoft.com/office/powerpoint/2010/main" val="9618745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u="none" dirty="0"/>
          </a:p>
        </p:txBody>
      </p:sp>
      <p:sp>
        <p:nvSpPr>
          <p:cNvPr id="4" name="Slide Number Placeholder 3"/>
          <p:cNvSpPr>
            <a:spLocks noGrp="1"/>
          </p:cNvSpPr>
          <p:nvPr>
            <p:ph type="sldNum" sz="quarter" idx="10"/>
          </p:nvPr>
        </p:nvSpPr>
        <p:spPr/>
        <p:txBody>
          <a:bodyPr/>
          <a:lstStyle/>
          <a:p>
            <a:fld id="{AC72CD79-D36A-4E01-AE1C-064887FE954D}" type="slidenum">
              <a:rPr lang="en-US" smtClean="0"/>
              <a:t>11</a:t>
            </a:fld>
            <a:endParaRPr lang="en-US" dirty="0"/>
          </a:p>
        </p:txBody>
      </p:sp>
    </p:spTree>
    <p:extLst>
      <p:ext uri="{BB962C8B-B14F-4D97-AF65-F5344CB8AC3E}">
        <p14:creationId xmlns:p14="http://schemas.microsoft.com/office/powerpoint/2010/main" val="28494007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Alternate Title Slide">
    <p:spTree>
      <p:nvGrpSpPr>
        <p:cNvPr id="1" name=""/>
        <p:cNvGrpSpPr/>
        <p:nvPr/>
      </p:nvGrpSpPr>
      <p:grpSpPr>
        <a:xfrm>
          <a:off x="0" y="0"/>
          <a:ext cx="0" cy="0"/>
          <a:chOff x="0" y="0"/>
          <a:chExt cx="0" cy="0"/>
        </a:xfrm>
      </p:grpSpPr>
      <p:sp>
        <p:nvSpPr>
          <p:cNvPr id="50" name="Title 1"/>
          <p:cNvSpPr>
            <a:spLocks noGrp="1"/>
          </p:cNvSpPr>
          <p:nvPr>
            <p:ph type="ctrTitle" hasCustomPrompt="1"/>
          </p:nvPr>
        </p:nvSpPr>
        <p:spPr>
          <a:xfrm>
            <a:off x="221393" y="1248229"/>
            <a:ext cx="8112125" cy="2907239"/>
          </a:xfrm>
        </p:spPr>
        <p:txBody>
          <a:bodyPr/>
          <a:lstStyle>
            <a:lvl1pPr marL="0" indent="0" algn="l" defTabSz="914400" rtl="0" eaLnBrk="1" latinLnBrk="0" hangingPunct="1">
              <a:lnSpc>
                <a:spcPct val="85000"/>
              </a:lnSpc>
              <a:spcBef>
                <a:spcPct val="0"/>
              </a:spcBef>
              <a:buClr>
                <a:schemeClr val="tx1"/>
              </a:buClr>
              <a:buFont typeface="Ciscolight" pitchFamily="2" charset="0"/>
              <a:buNone/>
              <a:defRPr lang="en-US" sz="6000" b="0" kern="1200" spc="0" dirty="0">
                <a:gradFill flip="none" rotWithShape="1">
                  <a:gsLst>
                    <a:gs pos="16000">
                      <a:srgbClr val="6B308D">
                        <a:lumMod val="80000"/>
                        <a:lumOff val="20000"/>
                      </a:srgbClr>
                    </a:gs>
                    <a:gs pos="100000">
                      <a:srgbClr val="28A7DF"/>
                    </a:gs>
                  </a:gsLst>
                  <a:lin ang="1800000" scaled="0"/>
                  <a:tileRect/>
                </a:gradFill>
                <a:latin typeface="+mj-lt"/>
                <a:ea typeface="+mj-ea"/>
                <a:cs typeface="Arial" pitchFamily="34" charset="0"/>
              </a:defRPr>
            </a:lvl1pPr>
          </a:lstStyle>
          <a:p>
            <a:r>
              <a:rPr lang="en-US" dirty="0"/>
              <a:t>Presentation </a:t>
            </a:r>
            <a:br>
              <a:rPr lang="en-US" dirty="0"/>
            </a:br>
            <a:r>
              <a:rPr lang="en-US" dirty="0"/>
              <a:t>Title Goes Here</a:t>
            </a:r>
          </a:p>
        </p:txBody>
      </p:sp>
    </p:spTree>
    <p:extLst>
      <p:ext uri="{BB962C8B-B14F-4D97-AF65-F5344CB8AC3E}">
        <p14:creationId xmlns:p14="http://schemas.microsoft.com/office/powerpoint/2010/main" val="477931373"/>
      </p:ext>
    </p:extLst>
  </p:cSld>
  <p:clrMapOvr>
    <a:masterClrMapping/>
  </p:clrMapOvr>
  <p:transition>
    <p:wipe dir="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ulle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16811" y="0"/>
            <a:ext cx="8588861" cy="838200"/>
          </a:xfrm>
        </p:spPr>
        <p:txBody>
          <a:bodyPr/>
          <a:lstStyle>
            <a:lvl1pPr>
              <a:defRPr/>
            </a:lvl1pPr>
          </a:lstStyle>
          <a:p>
            <a:r>
              <a:rPr lang="en-US" dirty="0"/>
              <a:t>Slide Title Goes Here</a:t>
            </a:r>
          </a:p>
        </p:txBody>
      </p:sp>
      <p:sp>
        <p:nvSpPr>
          <p:cNvPr id="4" name="Text Placeholder 3"/>
          <p:cNvSpPr>
            <a:spLocks noGrp="1"/>
          </p:cNvSpPr>
          <p:nvPr>
            <p:ph type="body" sz="quarter" idx="10" hasCustomPrompt="1"/>
          </p:nvPr>
        </p:nvSpPr>
        <p:spPr>
          <a:xfrm>
            <a:off x="228600" y="914400"/>
            <a:ext cx="8577072" cy="5394960"/>
          </a:xfrm>
        </p:spPr>
        <p:txBody>
          <a:bodyPr vert="horz" lIns="91440" tIns="45720" rIns="91440" bIns="45720" rtlCol="0">
            <a:noAutofit/>
          </a:bodyPr>
          <a:lstStyle>
            <a:lvl1pPr>
              <a:defRPr lang="en-US" dirty="0" smtClean="0"/>
            </a:lvl1pPr>
            <a:lvl2pPr>
              <a:defRPr lang="en-US" dirty="0" smtClean="0"/>
            </a:lvl2pPr>
            <a:lvl3pPr>
              <a:defRPr lang="en-US" dirty="0" smtClean="0"/>
            </a:lvl3pPr>
            <a:lvl4pPr>
              <a:defRPr lang="en-US" dirty="0" smtClean="0"/>
            </a:lvl4pPr>
            <a:lvl5pPr>
              <a:defRPr lang="en-US" dirty="0"/>
            </a:lvl5pPr>
          </a:lstStyle>
          <a:p>
            <a:pPr lvl="0"/>
            <a:r>
              <a:rPr lang="en-US" dirty="0"/>
              <a:t>Body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65548096"/>
      </p:ext>
    </p:extLst>
  </p:cSld>
  <p:clrMapOvr>
    <a:masterClrMapping/>
  </p:clrMapOvr>
  <p:transition>
    <p:wipe dir="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87332592"/>
      </p:ext>
    </p:extLst>
  </p:cSld>
  <p:clrMapOvr>
    <a:masterClrMapping/>
  </p:clrMapOvr>
  <p:transition>
    <p:wipe dir="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Blank">
    <p:spTree>
      <p:nvGrpSpPr>
        <p:cNvPr id="1" name=""/>
        <p:cNvGrpSpPr/>
        <p:nvPr/>
      </p:nvGrpSpPr>
      <p:grpSpPr>
        <a:xfrm>
          <a:off x="0" y="0"/>
          <a:ext cx="0" cy="0"/>
          <a:chOff x="0" y="0"/>
          <a:chExt cx="0" cy="0"/>
        </a:xfrm>
      </p:grpSpPr>
      <p:sp>
        <p:nvSpPr>
          <p:cNvPr id="6" name="Rectangle 7"/>
          <p:cNvSpPr>
            <a:spLocks noChangeArrowheads="1"/>
          </p:cNvSpPr>
          <p:nvPr userDrawn="1"/>
        </p:nvSpPr>
        <p:spPr bwMode="ltGray">
          <a:xfrm>
            <a:off x="8639981" y="6580408"/>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lnSpc>
                <a:spcPct val="100000"/>
              </a:lnSpc>
            </a:pPr>
            <a:fld id="{DFCF27A5-1A5B-48D3-A060-2758FFBB1ADD}" type="slidenum">
              <a:rPr lang="en-US" sz="600">
                <a:solidFill>
                  <a:srgbClr val="808080"/>
                </a:solidFill>
                <a:latin typeface="+mj-lt"/>
              </a:rPr>
              <a:pPr algn="r" defTabSz="814388">
                <a:lnSpc>
                  <a:spcPct val="100000"/>
                </a:lnSpc>
              </a:pPr>
              <a:t>‹#›</a:t>
            </a:fld>
            <a:endParaRPr lang="en-US" sz="600" dirty="0">
              <a:solidFill>
                <a:srgbClr val="808080"/>
              </a:solidFill>
              <a:latin typeface="+mj-lt"/>
            </a:endParaRPr>
          </a:p>
        </p:txBody>
      </p:sp>
    </p:spTree>
  </p:cSld>
  <p:clrMapOvr>
    <a:masterClrMapping/>
  </p:clrMapOvr>
  <p:transition>
    <p:wipe dir="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23807" y="0"/>
            <a:ext cx="8588861" cy="838200"/>
          </a:xfrm>
        </p:spPr>
        <p:txBody>
          <a:bodyPr/>
          <a:lstStyle/>
          <a:p>
            <a:r>
              <a:rPr lang="en-US" dirty="0"/>
              <a:t>Click to edit Master title style</a:t>
            </a:r>
          </a:p>
        </p:txBody>
      </p:sp>
      <p:sp>
        <p:nvSpPr>
          <p:cNvPr id="3" name="Content Placeholder 2"/>
          <p:cNvSpPr>
            <a:spLocks noGrp="1"/>
          </p:cNvSpPr>
          <p:nvPr>
            <p:ph idx="1"/>
          </p:nvPr>
        </p:nvSpPr>
        <p:spPr>
          <a:xfrm>
            <a:off x="229702" y="922713"/>
            <a:ext cx="8577072" cy="538273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67997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Storytellin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29702" y="1918741"/>
            <a:ext cx="4117446" cy="3020518"/>
          </a:xfrm>
        </p:spPr>
        <p:txBody>
          <a:bodyPr vert="horz" lIns="82296" tIns="45720" rIns="82296" bIns="45720" rtlCol="0" anchor="ctr" anchorCtr="0">
            <a:noAutofit/>
          </a:bodyPr>
          <a:lstStyle>
            <a:lvl1pPr marL="0" indent="0" algn="l" defTabSz="914400" rtl="0" eaLnBrk="1" latinLnBrk="0" hangingPunct="1">
              <a:lnSpc>
                <a:spcPct val="80000"/>
              </a:lnSpc>
              <a:spcBef>
                <a:spcPct val="0"/>
              </a:spcBef>
              <a:buClr>
                <a:schemeClr val="tx1"/>
              </a:buClr>
              <a:buFont typeface="Ciscolight" pitchFamily="2" charset="0"/>
              <a:buNone/>
              <a:defRPr kumimoji="0" lang="en-US" sz="5400" b="0" i="0" u="none" strike="noStrike" kern="1200" cap="none" spc="0" normalizeH="0" baseline="0" dirty="0">
                <a:ln>
                  <a:noFill/>
                </a:ln>
                <a:gradFill flip="none" rotWithShape="1">
                  <a:gsLst>
                    <a:gs pos="16000">
                      <a:srgbClr val="6B308D">
                        <a:lumMod val="80000"/>
                        <a:lumOff val="20000"/>
                      </a:srgbClr>
                    </a:gs>
                    <a:gs pos="100000">
                      <a:srgbClr val="28A7DF"/>
                    </a:gs>
                  </a:gsLst>
                  <a:lin ang="1800000" scaled="0"/>
                  <a:tileRect/>
                </a:gradFill>
                <a:effectLst/>
                <a:uLnTx/>
                <a:uFillTx/>
                <a:latin typeface="+mj-lt"/>
                <a:ea typeface="+mj-ea"/>
                <a:cs typeface="Arial" pitchFamily="34" charset="0"/>
              </a:defRPr>
            </a:lvl1pPr>
          </a:lstStyle>
          <a:p>
            <a:r>
              <a:rPr lang="en-US" dirty="0"/>
              <a:t>Telling Shared Experiences</a:t>
            </a:r>
          </a:p>
        </p:txBody>
      </p:sp>
      <p:sp>
        <p:nvSpPr>
          <p:cNvPr id="9" name="Text Placeholder 3"/>
          <p:cNvSpPr>
            <a:spLocks noGrp="1"/>
          </p:cNvSpPr>
          <p:nvPr>
            <p:ph type="body" sz="quarter" idx="11" hasCustomPrompt="1"/>
          </p:nvPr>
        </p:nvSpPr>
        <p:spPr>
          <a:xfrm>
            <a:off x="4922519" y="777667"/>
            <a:ext cx="3895344" cy="5287676"/>
          </a:xfrm>
        </p:spPr>
        <p:txBody>
          <a:bodyPr anchor="ctr" anchorCtr="0">
            <a:normAutofit/>
          </a:bodyPr>
          <a:lstStyle>
            <a:lvl1pPr marL="0" indent="0">
              <a:buFontTx/>
              <a:buNone/>
              <a:defRPr lang="en-US" sz="2000" kern="1200" dirty="0">
                <a:solidFill>
                  <a:srgbClr val="493B93"/>
                </a:solidFill>
                <a:latin typeface="+mj-lt"/>
                <a:ea typeface="+mn-ea"/>
                <a:cs typeface="+mn-cs"/>
              </a:defRPr>
            </a:lvl1pPr>
            <a:lvl2pPr>
              <a:defRPr sz="2000"/>
            </a:lvl2pPr>
            <a:lvl3pPr>
              <a:defRPr sz="2000"/>
            </a:lvl3pPr>
            <a:lvl4pPr>
              <a:defRPr sz="2000"/>
            </a:lvl4pPr>
            <a:lvl5pPr>
              <a:defRPr sz="2000"/>
            </a:lvl5pPr>
          </a:lstStyle>
          <a:p>
            <a:pPr marL="0" lvl="0" indent="0" algn="l" defTabSz="914400" rtl="0" eaLnBrk="1" latinLnBrk="0" hangingPunct="1">
              <a:lnSpc>
                <a:spcPts val="2400"/>
              </a:lnSpc>
              <a:spcBef>
                <a:spcPts val="0"/>
              </a:spcBef>
              <a:buClr>
                <a:srgbClr val="435153"/>
              </a:buClr>
              <a:buFont typeface="Arial" pitchFamily="34" charset="0"/>
              <a:buNone/>
            </a:pPr>
            <a:r>
              <a:rPr lang="en-US" dirty="0"/>
              <a:t>Tell your story here</a:t>
            </a:r>
          </a:p>
        </p:txBody>
      </p:sp>
    </p:spTree>
    <p:extLst>
      <p:ext uri="{BB962C8B-B14F-4D97-AF65-F5344CB8AC3E}">
        <p14:creationId xmlns:p14="http://schemas.microsoft.com/office/powerpoint/2010/main" val="3559933429"/>
      </p:ext>
    </p:extLst>
  </p:cSld>
  <p:clrMapOvr>
    <a:masterClrMapping/>
  </p:clrMapOvr>
  <p:transition>
    <p:wipe dir="r"/>
  </p:transition>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333375" y="6380780"/>
            <a:ext cx="8477250" cy="160471"/>
          </a:xfrm>
          <a:prstGeom prst="rect">
            <a:avLst/>
          </a:prstGeom>
          <a:noFill/>
        </p:spPr>
      </p:pic>
      <p:sp>
        <p:nvSpPr>
          <p:cNvPr id="2" name="Title Placeholder 1"/>
          <p:cNvSpPr>
            <a:spLocks noGrp="1"/>
          </p:cNvSpPr>
          <p:nvPr>
            <p:ph type="title"/>
          </p:nvPr>
        </p:nvSpPr>
        <p:spPr>
          <a:xfrm>
            <a:off x="221764" y="96511"/>
            <a:ext cx="8588861" cy="838200"/>
          </a:xfrm>
          <a:prstGeom prst="rect">
            <a:avLst/>
          </a:prstGeom>
        </p:spPr>
        <p:txBody>
          <a:bodyPr vert="horz" lIns="82296" tIns="45720" rIns="82296" bIns="45720" rtlCol="0" anchor="b" anchorCtr="0">
            <a:noAutofit/>
          </a:bodyPr>
          <a:lstStyle/>
          <a:p>
            <a:pPr lvl="0" algn="l" defTabSz="914400" rtl="0" eaLnBrk="1" latinLnBrk="0" hangingPunct="1">
              <a:lnSpc>
                <a:spcPct val="80000"/>
              </a:lnSpc>
              <a:spcBef>
                <a:spcPct val="0"/>
              </a:spcBef>
              <a:buNone/>
            </a:pPr>
            <a:r>
              <a:rPr lang="en-US" dirty="0"/>
              <a:t>Slide Title Goes Here</a:t>
            </a:r>
          </a:p>
        </p:txBody>
      </p:sp>
      <p:sp>
        <p:nvSpPr>
          <p:cNvPr id="3" name="Text Placeholder 2"/>
          <p:cNvSpPr>
            <a:spLocks noGrp="1"/>
          </p:cNvSpPr>
          <p:nvPr>
            <p:ph type="body" idx="1"/>
          </p:nvPr>
        </p:nvSpPr>
        <p:spPr>
          <a:xfrm>
            <a:off x="229702" y="979645"/>
            <a:ext cx="8577072" cy="5325799"/>
          </a:xfrm>
          <a:prstGeom prst="rect">
            <a:avLst/>
          </a:prstGeom>
        </p:spPr>
        <p:txBody>
          <a:bodyPr vert="horz" lIns="91440" tIns="45720" rIns="91440" bIns="45720" rtlCol="0">
            <a:noAutofit/>
          </a:bodyPr>
          <a:lstStyle/>
          <a:p>
            <a:pPr lvl="0"/>
            <a:r>
              <a:rPr lang="en-US" dirty="0"/>
              <a:t>Body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Rectangle 7"/>
          <p:cNvSpPr>
            <a:spLocks noChangeArrowheads="1"/>
          </p:cNvSpPr>
          <p:nvPr/>
        </p:nvSpPr>
        <p:spPr bwMode="ltGray">
          <a:xfrm>
            <a:off x="8639981" y="6580408"/>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lnSpc>
                <a:spcPct val="100000"/>
              </a:lnSpc>
            </a:pPr>
            <a:fld id="{DFCF27A5-1A5B-48D3-A060-2758FFBB1ADD}" type="slidenum">
              <a:rPr lang="en-US" sz="600">
                <a:solidFill>
                  <a:srgbClr val="808080"/>
                </a:solidFill>
                <a:latin typeface="+mj-lt"/>
              </a:rPr>
              <a:pPr algn="r" defTabSz="814388">
                <a:lnSpc>
                  <a:spcPct val="100000"/>
                </a:lnSpc>
              </a:pPr>
              <a:t>‹#›</a:t>
            </a:fld>
            <a:endParaRPr lang="en-US" sz="600" dirty="0">
              <a:solidFill>
                <a:srgbClr val="808080"/>
              </a:solidFill>
              <a:latin typeface="+mj-lt"/>
            </a:endParaRPr>
          </a:p>
        </p:txBody>
      </p:sp>
    </p:spTree>
  </p:cSld>
  <p:clrMap bg1="lt1" tx1="dk1" bg2="lt2" tx2="dk2" accent1="accent1" accent2="accent2" accent3="accent3" accent4="accent4" accent5="accent5" accent6="accent6" hlink="hlink" folHlink="folHlink"/>
  <p:sldLayoutIdLst>
    <p:sldLayoutId id="2147483937" r:id="rId1"/>
    <p:sldLayoutId id="2147483933" r:id="rId2"/>
    <p:sldLayoutId id="2147483935" r:id="rId3"/>
    <p:sldLayoutId id="2147483923" r:id="rId4"/>
    <p:sldLayoutId id="2147483938" r:id="rId5"/>
    <p:sldLayoutId id="2147484005" r:id="rId6"/>
  </p:sldLayoutIdLst>
  <p:transition>
    <p:wipe dir="r"/>
  </p:transition>
  <p:txStyles>
    <p:titleStyle>
      <a:lvl1pPr algn="l" defTabSz="914400" rtl="0" eaLnBrk="1" latinLnBrk="0" hangingPunct="1">
        <a:lnSpc>
          <a:spcPct val="80000"/>
        </a:lnSpc>
        <a:spcBef>
          <a:spcPct val="0"/>
        </a:spcBef>
        <a:buNone/>
        <a:defRPr kumimoji="0" lang="en-US" sz="3200" b="0" i="0" u="none" strike="noStrike" kern="1200" cap="none" spc="0" normalizeH="0" baseline="0" dirty="0">
          <a:ln>
            <a:noFill/>
          </a:ln>
          <a:gradFill flip="none" rotWithShape="1">
            <a:gsLst>
              <a:gs pos="16000">
                <a:schemeClr val="tx2"/>
              </a:gs>
              <a:gs pos="100000">
                <a:srgbClr val="28A7DF"/>
              </a:gs>
            </a:gsLst>
            <a:lin ang="1800000" scaled="0"/>
            <a:tileRect/>
          </a:gradFill>
          <a:effectLst/>
          <a:uLnTx/>
          <a:uFillTx/>
          <a:latin typeface="+mj-lt"/>
          <a:ea typeface="+mj-ea"/>
          <a:cs typeface="Arial" pitchFamily="34" charset="0"/>
        </a:defRPr>
      </a:lvl1pPr>
    </p:titleStyle>
    <p:bodyStyle>
      <a:lvl1pPr marL="228600" indent="-228600" algn="l" defTabSz="914400" rtl="0" eaLnBrk="1" latinLnBrk="0" hangingPunct="1">
        <a:lnSpc>
          <a:spcPct val="95000"/>
        </a:lnSpc>
        <a:spcBef>
          <a:spcPts val="1440"/>
        </a:spcBef>
        <a:buClr>
          <a:srgbClr val="493B93"/>
        </a:buClr>
        <a:buSzPct val="90000"/>
        <a:buFont typeface="Arial" pitchFamily="34" charset="0"/>
        <a:buChar char="•"/>
        <a:tabLst/>
        <a:defRPr lang="en-US" sz="2200" kern="1200" dirty="0" smtClean="0">
          <a:solidFill>
            <a:srgbClr val="435153"/>
          </a:solidFill>
          <a:latin typeface="+mj-lt"/>
          <a:ea typeface="+mn-ea"/>
          <a:cs typeface="+mn-cs"/>
        </a:defRPr>
      </a:lvl1pPr>
      <a:lvl2pPr marL="406400" indent="0" algn="l" defTabSz="914400" rtl="0" eaLnBrk="1" latinLnBrk="0" hangingPunct="1">
        <a:lnSpc>
          <a:spcPct val="95000"/>
        </a:lnSpc>
        <a:spcBef>
          <a:spcPts val="840"/>
        </a:spcBef>
        <a:buClr>
          <a:schemeClr val="tx2"/>
        </a:buClr>
        <a:buFontTx/>
        <a:buNone/>
        <a:defRPr lang="en-US" sz="1800" kern="1200" dirty="0" smtClean="0">
          <a:solidFill>
            <a:srgbClr val="435153"/>
          </a:solidFill>
          <a:latin typeface="+mj-lt"/>
          <a:ea typeface="+mn-ea"/>
          <a:cs typeface="+mn-cs"/>
        </a:defRPr>
      </a:lvl2pPr>
      <a:lvl3pPr marL="571500" indent="-1588" algn="l" defTabSz="914400" rtl="0" eaLnBrk="1" latinLnBrk="0" hangingPunct="1">
        <a:lnSpc>
          <a:spcPct val="95000"/>
        </a:lnSpc>
        <a:spcBef>
          <a:spcPts val="840"/>
        </a:spcBef>
        <a:buFont typeface="Arial" pitchFamily="34" charset="0"/>
        <a:buNone/>
        <a:defRPr lang="en-US" sz="1600" kern="1200" dirty="0" smtClean="0">
          <a:solidFill>
            <a:srgbClr val="435153"/>
          </a:solidFill>
          <a:latin typeface="+mj-lt"/>
          <a:ea typeface="+mn-ea"/>
          <a:cs typeface="+mn-cs"/>
        </a:defRPr>
      </a:lvl3pPr>
      <a:lvl4pPr marL="688975" indent="0" algn="l" defTabSz="914400" rtl="0" eaLnBrk="1" latinLnBrk="0" hangingPunct="1">
        <a:lnSpc>
          <a:spcPct val="95000"/>
        </a:lnSpc>
        <a:spcBef>
          <a:spcPts val="840"/>
        </a:spcBef>
        <a:buFont typeface="Arial" pitchFamily="34" charset="0"/>
        <a:buNone/>
        <a:defRPr lang="en-US" sz="1400" kern="1200" dirty="0" smtClean="0">
          <a:solidFill>
            <a:srgbClr val="435153"/>
          </a:solidFill>
          <a:latin typeface="+mj-lt"/>
          <a:ea typeface="+mn-ea"/>
          <a:cs typeface="+mn-cs"/>
        </a:defRPr>
      </a:lvl4pPr>
      <a:lvl5pPr marL="801688" indent="0" algn="l" defTabSz="914400" rtl="0" eaLnBrk="1" latinLnBrk="0" hangingPunct="1">
        <a:lnSpc>
          <a:spcPct val="95000"/>
        </a:lnSpc>
        <a:spcBef>
          <a:spcPts val="840"/>
        </a:spcBef>
        <a:buFont typeface="Arial" pitchFamily="34" charset="0"/>
        <a:buNone/>
        <a:defRPr lang="en-US" sz="1400" kern="1200" dirty="0">
          <a:solidFill>
            <a:srgbClr val="435153"/>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4.xml"/><Relationship Id="rId1" Type="http://schemas.openxmlformats.org/officeDocument/2006/relationships/tags" Target="../tags/tag2.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12"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24.png"/><Relationship Id="rId4" Type="http://schemas.openxmlformats.org/officeDocument/2006/relationships/notesSlide" Target="../notesSlides/notesSlide12.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3.xml"/><Relationship Id="rId5" Type="http://schemas.openxmlformats.org/officeDocument/2006/relationships/image" Target="../media/image27.png"/><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hyperlink" Target="http://www.netacad.com/" TargetMode="Externa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4.tmp"/><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6.tmp"/><Relationship Id="rId4" Type="http://schemas.openxmlformats.org/officeDocument/2006/relationships/image" Target="../media/image5.tmp"/></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9.png"/><Relationship Id="rId4"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Rectangle 1027"/>
          <p:cNvSpPr>
            <a:spLocks noGrp="1" noChangeArrowheads="1"/>
          </p:cNvSpPr>
          <p:nvPr>
            <p:ph type="subTitle" sz="quarter" idx="4294967295"/>
          </p:nvPr>
        </p:nvSpPr>
        <p:spPr>
          <a:xfrm>
            <a:off x="966633" y="3560887"/>
            <a:ext cx="7413691" cy="720725"/>
          </a:xfrm>
        </p:spPr>
        <p:txBody>
          <a:bodyPr/>
          <a:lstStyle/>
          <a:p>
            <a:pPr marL="0" indent="0" algn="ctr">
              <a:buNone/>
            </a:pPr>
            <a:r>
              <a:rPr lang="en-AU" sz="3200" dirty="0">
                <a:solidFill>
                  <a:srgbClr val="0070C0"/>
                </a:solidFill>
              </a:rPr>
              <a:t>Week 10 – Topic Outline and Highlights</a:t>
            </a:r>
            <a:endParaRPr lang="en-AU" sz="1500" dirty="0">
              <a:solidFill>
                <a:srgbClr val="0070C0"/>
              </a:solidFill>
            </a:endParaRPr>
          </a:p>
        </p:txBody>
      </p:sp>
      <p:sp>
        <p:nvSpPr>
          <p:cNvPr id="3074" name="Rectangle 1026"/>
          <p:cNvSpPr>
            <a:spLocks noGrp="1" noChangeArrowheads="1"/>
          </p:cNvSpPr>
          <p:nvPr>
            <p:ph type="title" idx="4294967295"/>
          </p:nvPr>
        </p:nvSpPr>
        <p:spPr>
          <a:xfrm>
            <a:off x="277812" y="1261493"/>
            <a:ext cx="8588375" cy="977900"/>
          </a:xfrm>
        </p:spPr>
        <p:txBody>
          <a:bodyPr anchor="ctr"/>
          <a:lstStyle/>
          <a:p>
            <a:pPr algn="ctr" eaLnBrk="1" hangingPunct="1">
              <a:lnSpc>
                <a:spcPct val="100000"/>
              </a:lnSpc>
              <a:spcAft>
                <a:spcPts val="1800"/>
              </a:spcAft>
            </a:pPr>
            <a:r>
              <a:rPr lang="en-AU" sz="2800" dirty="0">
                <a:solidFill>
                  <a:schemeClr val="bg2"/>
                </a:solidFill>
              </a:rPr>
              <a:t>INFT 1012</a:t>
            </a:r>
            <a:br>
              <a:rPr lang="en-AU" sz="2800" dirty="0">
                <a:solidFill>
                  <a:schemeClr val="bg2"/>
                </a:solidFill>
              </a:rPr>
            </a:br>
            <a:r>
              <a:rPr lang="en-AU" sz="2800" dirty="0">
                <a:solidFill>
                  <a:schemeClr val="bg2"/>
                </a:solidFill>
              </a:rPr>
              <a:t>Network Fundamentals</a:t>
            </a:r>
          </a:p>
        </p:txBody>
      </p:sp>
      <p:pic>
        <p:nvPicPr>
          <p:cNvPr id="5" name="Picture 4">
            <a:extLst>
              <a:ext uri="{FF2B5EF4-FFF2-40B4-BE49-F238E27FC236}">
                <a16:creationId xmlns:a16="http://schemas.microsoft.com/office/drawing/2014/main" id="{37377F8A-D185-47EE-8D37-3681C4C24C9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725" y="127790"/>
            <a:ext cx="2687523" cy="1195390"/>
          </a:xfrm>
          <a:prstGeom prst="rect">
            <a:avLst/>
          </a:prstGeom>
        </p:spPr>
      </p:pic>
      <p:pic>
        <p:nvPicPr>
          <p:cNvPr id="10" name="Picture 9">
            <a:extLst>
              <a:ext uri="{FF2B5EF4-FFF2-40B4-BE49-F238E27FC236}">
                <a16:creationId xmlns:a16="http://schemas.microsoft.com/office/drawing/2014/main" id="{5C35C9DC-F4BD-48B9-A7E5-D55ECD74FCE1}"/>
              </a:ext>
            </a:extLst>
          </p:cNvPr>
          <p:cNvPicPr>
            <a:picLocks noChangeAspect="1"/>
          </p:cNvPicPr>
          <p:nvPr/>
        </p:nvPicPr>
        <p:blipFill>
          <a:blip r:embed="rId5"/>
          <a:stretch>
            <a:fillRect/>
          </a:stretch>
        </p:blipFill>
        <p:spPr>
          <a:xfrm>
            <a:off x="6948655" y="393700"/>
            <a:ext cx="1995320" cy="530225"/>
          </a:xfrm>
          <a:prstGeom prst="rect">
            <a:avLst/>
          </a:prstGeom>
        </p:spPr>
      </p:pic>
    </p:spTree>
    <p:custDataLst>
      <p:tags r:id="rId1"/>
    </p:custDataLst>
    <p:extLst>
      <p:ext uri="{BB962C8B-B14F-4D97-AF65-F5344CB8AC3E}">
        <p14:creationId xmlns:p14="http://schemas.microsoft.com/office/powerpoint/2010/main" val="911442407"/>
      </p:ext>
    </p:extLst>
  </p:cSld>
  <p:clrMapOvr>
    <a:masterClrMapping/>
  </p:clrMapOvr>
  <p:transition>
    <p:wipe dir="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126124" y="145964"/>
            <a:ext cx="8890876" cy="838200"/>
          </a:xfrm>
        </p:spPr>
        <p:txBody>
          <a:bodyPr/>
          <a:lstStyle/>
          <a:p>
            <a:r>
              <a:rPr lang="en-US" sz="3200" dirty="0"/>
              <a:t>Terminology–Network, Subnet, IP address range</a:t>
            </a:r>
          </a:p>
        </p:txBody>
      </p:sp>
      <p:sp>
        <p:nvSpPr>
          <p:cNvPr id="3" name="Rectangle 2"/>
          <p:cNvSpPr/>
          <p:nvPr/>
        </p:nvSpPr>
        <p:spPr>
          <a:xfrm>
            <a:off x="229700" y="976665"/>
            <a:ext cx="8787300" cy="1323439"/>
          </a:xfrm>
          <a:prstGeom prst="rect">
            <a:avLst/>
          </a:prstGeom>
        </p:spPr>
        <p:txBody>
          <a:bodyPr wrap="square">
            <a:spAutoFit/>
          </a:bodyPr>
          <a:lstStyle/>
          <a:p>
            <a:pPr marL="285750" indent="-285750">
              <a:buFont typeface="Arial" panose="020B0604020202020204" pitchFamily="34" charset="0"/>
              <a:buChar char="•"/>
              <a:defRPr/>
            </a:pPr>
            <a:r>
              <a:rPr lang="en-US" sz="2000" dirty="0">
                <a:solidFill>
                  <a:schemeClr val="bg2"/>
                </a:solidFill>
              </a:rPr>
              <a:t>When we talk about an IP “network” or “subnet” at the network layer: network = subnet = “(correctly specified) range of IP addresses” </a:t>
            </a:r>
          </a:p>
          <a:p>
            <a:pPr marL="285750" indent="-285750">
              <a:buFont typeface="Arial" panose="020B0604020202020204" pitchFamily="34" charset="0"/>
              <a:buChar char="•"/>
              <a:defRPr/>
            </a:pPr>
            <a:r>
              <a:rPr lang="en-US" sz="2000" dirty="0">
                <a:solidFill>
                  <a:schemeClr val="bg2"/>
                </a:solidFill>
              </a:rPr>
              <a:t>For example, the network shown on the left can be referred by the subnet or the range of addresses shown on the right, 10.1.1.0 to 10.1.1.255</a:t>
            </a:r>
          </a:p>
        </p:txBody>
      </p:sp>
      <p:sp>
        <p:nvSpPr>
          <p:cNvPr id="13" name="Text Box 11"/>
          <p:cNvSpPr txBox="1">
            <a:spLocks noChangeArrowheads="1"/>
          </p:cNvSpPr>
          <p:nvPr/>
        </p:nvSpPr>
        <p:spPr bwMode="auto">
          <a:xfrm>
            <a:off x="5894182" y="3157443"/>
            <a:ext cx="183167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lnSpc>
                <a:spcPct val="100000"/>
              </a:lnSpc>
              <a:spcBef>
                <a:spcPct val="50000"/>
              </a:spcBef>
            </a:pPr>
            <a:r>
              <a:rPr lang="en-AU" altLang="en-US" sz="1800" b="1" dirty="0">
                <a:solidFill>
                  <a:schemeClr val="accent4">
                    <a:lumMod val="40000"/>
                    <a:lumOff val="60000"/>
                  </a:schemeClr>
                </a:solidFill>
              </a:rPr>
              <a:t>10. 1. 1. 10</a:t>
            </a:r>
          </a:p>
        </p:txBody>
      </p:sp>
      <p:sp>
        <p:nvSpPr>
          <p:cNvPr id="14" name="Text Box 11"/>
          <p:cNvSpPr txBox="1">
            <a:spLocks noChangeArrowheads="1"/>
          </p:cNvSpPr>
          <p:nvPr/>
        </p:nvSpPr>
        <p:spPr bwMode="auto">
          <a:xfrm>
            <a:off x="5690419" y="4719965"/>
            <a:ext cx="199977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lnSpc>
                <a:spcPct val="100000"/>
              </a:lnSpc>
              <a:spcBef>
                <a:spcPct val="50000"/>
              </a:spcBef>
            </a:pPr>
            <a:r>
              <a:rPr lang="en-AU" altLang="en-US" sz="1800" b="1" dirty="0">
                <a:solidFill>
                  <a:schemeClr val="accent4">
                    <a:lumMod val="40000"/>
                    <a:lumOff val="60000"/>
                  </a:schemeClr>
                </a:solidFill>
              </a:rPr>
              <a:t>   10. 1. 1. 157</a:t>
            </a:r>
          </a:p>
        </p:txBody>
      </p:sp>
      <p:grpSp>
        <p:nvGrpSpPr>
          <p:cNvPr id="40" name="Group 39"/>
          <p:cNvGrpSpPr/>
          <p:nvPr/>
        </p:nvGrpSpPr>
        <p:grpSpPr>
          <a:xfrm>
            <a:off x="5698640" y="2276880"/>
            <a:ext cx="2087509" cy="4062911"/>
            <a:chOff x="3305576" y="2370726"/>
            <a:chExt cx="2087509" cy="4062911"/>
          </a:xfrm>
        </p:grpSpPr>
        <p:sp>
          <p:nvSpPr>
            <p:cNvPr id="8" name="Line 8"/>
            <p:cNvSpPr>
              <a:spLocks noChangeShapeType="1"/>
            </p:cNvSpPr>
            <p:nvPr/>
          </p:nvSpPr>
          <p:spPr bwMode="auto">
            <a:xfrm flipV="1">
              <a:off x="3317408" y="6251073"/>
              <a:ext cx="19554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pPr algn="l" eaLnBrk="1" hangingPunct="1">
                <a:lnSpc>
                  <a:spcPct val="100000"/>
                </a:lnSpc>
              </a:pPr>
              <a:endParaRPr lang="en-AU">
                <a:solidFill>
                  <a:srgbClr val="0066FF"/>
                </a:solidFill>
                <a:latin typeface="Times New Roman" panose="02020603050405020304" pitchFamily="18" charset="0"/>
              </a:endParaRPr>
            </a:p>
          </p:txBody>
        </p:sp>
        <p:grpSp>
          <p:nvGrpSpPr>
            <p:cNvPr id="39" name="Group 38"/>
            <p:cNvGrpSpPr/>
            <p:nvPr/>
          </p:nvGrpSpPr>
          <p:grpSpPr>
            <a:xfrm>
              <a:off x="3305576" y="2370726"/>
              <a:ext cx="2087509" cy="4062911"/>
              <a:chOff x="3305576" y="2370726"/>
              <a:chExt cx="2087509" cy="4062911"/>
            </a:xfrm>
          </p:grpSpPr>
          <p:sp>
            <p:nvSpPr>
              <p:cNvPr id="5" name="Text Box 17"/>
              <p:cNvSpPr txBox="1">
                <a:spLocks noChangeArrowheads="1"/>
              </p:cNvSpPr>
              <p:nvPr/>
            </p:nvSpPr>
            <p:spPr bwMode="auto">
              <a:xfrm>
                <a:off x="3470350" y="6064305"/>
                <a:ext cx="192273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lnSpc>
                    <a:spcPct val="100000"/>
                  </a:lnSpc>
                  <a:spcBef>
                    <a:spcPct val="50000"/>
                  </a:spcBef>
                </a:pPr>
                <a:r>
                  <a:rPr lang="en-AU" altLang="en-US" sz="1800" b="1" dirty="0">
                    <a:solidFill>
                      <a:srgbClr val="451DED"/>
                    </a:solidFill>
                  </a:rPr>
                  <a:t>10 . 1 . 1. 255</a:t>
                </a:r>
              </a:p>
            </p:txBody>
          </p:sp>
          <p:sp>
            <p:nvSpPr>
              <p:cNvPr id="6" name="Line 9"/>
              <p:cNvSpPr>
                <a:spLocks noChangeShapeType="1"/>
              </p:cNvSpPr>
              <p:nvPr/>
            </p:nvSpPr>
            <p:spPr bwMode="auto">
              <a:xfrm flipH="1">
                <a:off x="3415151" y="2569615"/>
                <a:ext cx="56" cy="367935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pPr algn="l" eaLnBrk="1" hangingPunct="1">
                  <a:lnSpc>
                    <a:spcPct val="100000"/>
                  </a:lnSpc>
                </a:pPr>
                <a:endParaRPr lang="en-AU">
                  <a:solidFill>
                    <a:srgbClr val="0066FF"/>
                  </a:solidFill>
                  <a:latin typeface="Times New Roman" panose="02020603050405020304" pitchFamily="18" charset="0"/>
                </a:endParaRPr>
              </a:p>
            </p:txBody>
          </p:sp>
          <p:sp>
            <p:nvSpPr>
              <p:cNvPr id="7" name="Line 8"/>
              <p:cNvSpPr>
                <a:spLocks noChangeShapeType="1"/>
              </p:cNvSpPr>
              <p:nvPr/>
            </p:nvSpPr>
            <p:spPr bwMode="auto">
              <a:xfrm flipV="1">
                <a:off x="3305576" y="2563186"/>
                <a:ext cx="19554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pPr algn="l" eaLnBrk="1" hangingPunct="1">
                  <a:lnSpc>
                    <a:spcPct val="100000"/>
                  </a:lnSpc>
                </a:pPr>
                <a:endParaRPr lang="en-AU">
                  <a:solidFill>
                    <a:srgbClr val="0066FF"/>
                  </a:solidFill>
                  <a:latin typeface="Times New Roman" panose="02020603050405020304" pitchFamily="18" charset="0"/>
                </a:endParaRPr>
              </a:p>
            </p:txBody>
          </p:sp>
          <p:sp>
            <p:nvSpPr>
              <p:cNvPr id="17" name="Text Box 11"/>
              <p:cNvSpPr txBox="1">
                <a:spLocks noChangeArrowheads="1"/>
              </p:cNvSpPr>
              <p:nvPr/>
            </p:nvSpPr>
            <p:spPr bwMode="auto">
              <a:xfrm>
                <a:off x="3520322" y="2370726"/>
                <a:ext cx="183167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lnSpc>
                    <a:spcPct val="100000"/>
                  </a:lnSpc>
                  <a:spcBef>
                    <a:spcPct val="50000"/>
                  </a:spcBef>
                </a:pPr>
                <a:r>
                  <a:rPr lang="en-AU" altLang="en-US" sz="1800" b="1" dirty="0">
                    <a:solidFill>
                      <a:srgbClr val="2B2BF5"/>
                    </a:solidFill>
                  </a:rPr>
                  <a:t>10. 1. 1. 0</a:t>
                </a:r>
              </a:p>
            </p:txBody>
          </p:sp>
        </p:grpSp>
      </p:grpSp>
      <p:sp>
        <p:nvSpPr>
          <p:cNvPr id="19" name="Text Box 11"/>
          <p:cNvSpPr txBox="1">
            <a:spLocks noChangeArrowheads="1"/>
          </p:cNvSpPr>
          <p:nvPr/>
        </p:nvSpPr>
        <p:spPr bwMode="auto">
          <a:xfrm>
            <a:off x="5821902" y="2448312"/>
            <a:ext cx="235537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lnSpc>
                <a:spcPct val="100000"/>
              </a:lnSpc>
              <a:spcBef>
                <a:spcPct val="50000"/>
              </a:spcBef>
            </a:pPr>
            <a:r>
              <a:rPr lang="en-AU" altLang="en-US" sz="1800" b="1" dirty="0">
                <a:solidFill>
                  <a:srgbClr val="2B2BF5"/>
                </a:solidFill>
              </a:rPr>
              <a:t> </a:t>
            </a:r>
            <a:r>
              <a:rPr lang="en-AU" altLang="en-US" sz="1800" b="1" dirty="0">
                <a:solidFill>
                  <a:srgbClr val="00B0F0"/>
                </a:solidFill>
              </a:rPr>
              <a:t>10. 1. 1. 1</a:t>
            </a:r>
          </a:p>
        </p:txBody>
      </p:sp>
      <p:sp>
        <p:nvSpPr>
          <p:cNvPr id="22" name="Text Box 17"/>
          <p:cNvSpPr txBox="1">
            <a:spLocks noChangeArrowheads="1"/>
          </p:cNvSpPr>
          <p:nvPr/>
        </p:nvSpPr>
        <p:spPr bwMode="auto">
          <a:xfrm>
            <a:off x="5867885" y="5660246"/>
            <a:ext cx="192273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lnSpc>
                <a:spcPct val="100000"/>
              </a:lnSpc>
              <a:spcBef>
                <a:spcPct val="50000"/>
              </a:spcBef>
            </a:pPr>
            <a:r>
              <a:rPr lang="en-AU" altLang="en-US" sz="1800" b="1" dirty="0"/>
              <a:t>10 . 1 . 1. 254</a:t>
            </a:r>
          </a:p>
        </p:txBody>
      </p:sp>
      <p:sp>
        <p:nvSpPr>
          <p:cNvPr id="23" name="Text Box 11"/>
          <p:cNvSpPr txBox="1">
            <a:spLocks noChangeArrowheads="1"/>
          </p:cNvSpPr>
          <p:nvPr/>
        </p:nvSpPr>
        <p:spPr bwMode="auto">
          <a:xfrm rot="5400000">
            <a:off x="6140301" y="3092989"/>
            <a:ext cx="7709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lnSpc>
                <a:spcPct val="100000"/>
              </a:lnSpc>
              <a:spcBef>
                <a:spcPct val="50000"/>
              </a:spcBef>
            </a:pPr>
            <a:r>
              <a:rPr lang="en-AU" altLang="en-US" sz="1800" b="1" dirty="0">
                <a:solidFill>
                  <a:schemeClr val="accent4">
                    <a:lumMod val="40000"/>
                    <a:lumOff val="60000"/>
                  </a:schemeClr>
                </a:solidFill>
              </a:rPr>
              <a:t>…</a:t>
            </a:r>
          </a:p>
        </p:txBody>
      </p:sp>
      <p:sp>
        <p:nvSpPr>
          <p:cNvPr id="24" name="Text Box 11"/>
          <p:cNvSpPr txBox="1">
            <a:spLocks noChangeArrowheads="1"/>
          </p:cNvSpPr>
          <p:nvPr/>
        </p:nvSpPr>
        <p:spPr bwMode="auto">
          <a:xfrm rot="5400000">
            <a:off x="6136755" y="3883467"/>
            <a:ext cx="7709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lnSpc>
                <a:spcPct val="100000"/>
              </a:lnSpc>
              <a:spcBef>
                <a:spcPct val="50000"/>
              </a:spcBef>
            </a:pPr>
            <a:r>
              <a:rPr lang="en-AU" altLang="en-US" sz="1800" b="1" dirty="0">
                <a:solidFill>
                  <a:schemeClr val="accent4">
                    <a:lumMod val="40000"/>
                    <a:lumOff val="60000"/>
                  </a:schemeClr>
                </a:solidFill>
              </a:rPr>
              <a:t>…….</a:t>
            </a:r>
          </a:p>
        </p:txBody>
      </p:sp>
      <p:sp>
        <p:nvSpPr>
          <p:cNvPr id="25" name="Text Box 11"/>
          <p:cNvSpPr txBox="1">
            <a:spLocks noChangeArrowheads="1"/>
          </p:cNvSpPr>
          <p:nvPr/>
        </p:nvSpPr>
        <p:spPr bwMode="auto">
          <a:xfrm rot="5400000">
            <a:off x="6155037" y="5242581"/>
            <a:ext cx="7709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lnSpc>
                <a:spcPct val="100000"/>
              </a:lnSpc>
              <a:spcBef>
                <a:spcPct val="50000"/>
              </a:spcBef>
            </a:pPr>
            <a:r>
              <a:rPr lang="en-AU" altLang="en-US" sz="1800" b="1" dirty="0">
                <a:solidFill>
                  <a:schemeClr val="accent4">
                    <a:lumMod val="40000"/>
                    <a:lumOff val="60000"/>
                  </a:schemeClr>
                </a:solidFill>
              </a:rPr>
              <a:t>…….</a:t>
            </a:r>
          </a:p>
        </p:txBody>
      </p:sp>
      <p:sp>
        <p:nvSpPr>
          <p:cNvPr id="2" name="Rectangle 1"/>
          <p:cNvSpPr/>
          <p:nvPr/>
        </p:nvSpPr>
        <p:spPr>
          <a:xfrm>
            <a:off x="5913386" y="2276880"/>
            <a:ext cx="848674" cy="4062911"/>
          </a:xfrm>
          <a:prstGeom prst="rect">
            <a:avLst/>
          </a:prstGeom>
          <a:solidFill>
            <a:srgbClr val="B4B24E">
              <a:alpha val="6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grpSp>
        <p:nvGrpSpPr>
          <p:cNvPr id="10" name="Group 9"/>
          <p:cNvGrpSpPr/>
          <p:nvPr/>
        </p:nvGrpSpPr>
        <p:grpSpPr>
          <a:xfrm>
            <a:off x="652446" y="3006041"/>
            <a:ext cx="3968005" cy="3333750"/>
            <a:chOff x="649661" y="2808958"/>
            <a:chExt cx="3968005" cy="3333750"/>
          </a:xfrm>
        </p:grpSpPr>
        <p:pic>
          <p:nvPicPr>
            <p:cNvPr id="4" name="Picture 3"/>
            <p:cNvPicPr>
              <a:picLocks noChangeAspect="1"/>
            </p:cNvPicPr>
            <p:nvPr/>
          </p:nvPicPr>
          <p:blipFill>
            <a:blip r:embed="rId3"/>
            <a:stretch>
              <a:fillRect/>
            </a:stretch>
          </p:blipFill>
          <p:spPr>
            <a:xfrm>
              <a:off x="649661" y="2808958"/>
              <a:ext cx="3895725" cy="3333750"/>
            </a:xfrm>
            <a:prstGeom prst="rect">
              <a:avLst/>
            </a:prstGeom>
          </p:spPr>
        </p:pic>
        <p:sp>
          <p:nvSpPr>
            <p:cNvPr id="9" name="Rectangle 8"/>
            <p:cNvSpPr/>
            <p:nvPr/>
          </p:nvSpPr>
          <p:spPr>
            <a:xfrm>
              <a:off x="4278762" y="5320145"/>
              <a:ext cx="338904" cy="566882"/>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grpSp>
      <p:sp>
        <p:nvSpPr>
          <p:cNvPr id="26" name="Rectangle 25">
            <a:extLst>
              <a:ext uri="{FF2B5EF4-FFF2-40B4-BE49-F238E27FC236}">
                <a16:creationId xmlns:a16="http://schemas.microsoft.com/office/drawing/2014/main" id="{0F0AAA35-54E8-4E4A-8BC2-596310738FF3}"/>
              </a:ext>
            </a:extLst>
          </p:cNvPr>
          <p:cNvSpPr/>
          <p:nvPr/>
        </p:nvSpPr>
        <p:spPr>
          <a:xfrm>
            <a:off x="0" y="32890"/>
            <a:ext cx="5760720" cy="369332"/>
          </a:xfrm>
          <a:prstGeom prst="rect">
            <a:avLst/>
          </a:prstGeom>
        </p:spPr>
        <p:txBody>
          <a:bodyPr wrap="square">
            <a:spAutoFit/>
          </a:bodyPr>
          <a:lstStyle/>
          <a:p>
            <a:r>
              <a:rPr lang="en-US" b="1" dirty="0">
                <a:solidFill>
                  <a:srgbClr val="FF0000"/>
                </a:solidFill>
                <a:highlight>
                  <a:srgbClr val="FFFF00"/>
                </a:highlight>
              </a:rPr>
              <a:t>Play slideshow to see animations</a:t>
            </a:r>
            <a:endParaRPr lang="en-US" dirty="0"/>
          </a:p>
        </p:txBody>
      </p:sp>
      <p:sp>
        <p:nvSpPr>
          <p:cNvPr id="11" name="Speech Bubble: Rectangle 10">
            <a:extLst>
              <a:ext uri="{FF2B5EF4-FFF2-40B4-BE49-F238E27FC236}">
                <a16:creationId xmlns:a16="http://schemas.microsoft.com/office/drawing/2014/main" id="{4F7218C2-F996-42B0-BF54-92806A75EEAD}"/>
              </a:ext>
            </a:extLst>
          </p:cNvPr>
          <p:cNvSpPr/>
          <p:nvPr/>
        </p:nvSpPr>
        <p:spPr>
          <a:xfrm>
            <a:off x="7247970" y="2419261"/>
            <a:ext cx="1515292" cy="583075"/>
          </a:xfrm>
          <a:prstGeom prst="wedgeRectCallout">
            <a:avLst>
              <a:gd name="adj1" fmla="val -92664"/>
              <a:gd name="adj2" fmla="val 77376"/>
            </a:avLst>
          </a:prstGeom>
          <a:ln/>
        </p:spPr>
        <p:style>
          <a:lnRef idx="2">
            <a:schemeClr val="accent5"/>
          </a:lnRef>
          <a:fillRef idx="1">
            <a:schemeClr val="lt1"/>
          </a:fillRef>
          <a:effectRef idx="0">
            <a:schemeClr val="accent5"/>
          </a:effectRef>
          <a:fontRef idx="minor">
            <a:schemeClr val="dk1"/>
          </a:fontRef>
        </p:style>
        <p:txBody>
          <a:bodyPr lIns="36000" tIns="0" rIns="0" bIns="0" rtlCol="0" anchor="ctr"/>
          <a:lstStyle/>
          <a:p>
            <a:r>
              <a:rPr lang="en-AU" sz="1200" dirty="0">
                <a:solidFill>
                  <a:schemeClr val="bg2"/>
                </a:solidFill>
              </a:rPr>
              <a:t>Same network bits/ID for all addresses in the same network</a:t>
            </a:r>
            <a:endParaRPr lang="en-US" sz="1200" dirty="0">
              <a:solidFill>
                <a:schemeClr val="bg2"/>
              </a:solidFill>
            </a:endParaRPr>
          </a:p>
        </p:txBody>
      </p:sp>
    </p:spTree>
    <p:extLst>
      <p:ext uri="{BB962C8B-B14F-4D97-AF65-F5344CB8AC3E}">
        <p14:creationId xmlns:p14="http://schemas.microsoft.com/office/powerpoint/2010/main" val="42514912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1" fill="hold" nodeType="clickEffect">
                                  <p:stCondLst>
                                    <p:cond delay="0"/>
                                  </p:stCondLst>
                                  <p:childTnLst>
                                    <p:set>
                                      <p:cBhvr>
                                        <p:cTn id="18" dur="1" fill="hold">
                                          <p:stCondLst>
                                            <p:cond delay="0"/>
                                          </p:stCondLst>
                                        </p:cTn>
                                        <p:tgtEl>
                                          <p:spTgt spid="40"/>
                                        </p:tgtEl>
                                        <p:attrNameLst>
                                          <p:attrName>style.visibility</p:attrName>
                                        </p:attrNameLst>
                                      </p:cBhvr>
                                      <p:to>
                                        <p:strVal val="visible"/>
                                      </p:to>
                                    </p:set>
                                    <p:animEffect transition="in" filter="wipe(up)">
                                      <p:cBhvr>
                                        <p:cTn id="19" dur="500"/>
                                        <p:tgtEl>
                                          <p:spTgt spid="40"/>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19"/>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23"/>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13"/>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24"/>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14"/>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25"/>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22"/>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grpId="0" nodeType="clickEffect">
                                  <p:stCondLst>
                                    <p:cond delay="0"/>
                                  </p:stCondLst>
                                  <p:childTnLst>
                                    <p:set>
                                      <p:cBhvr>
                                        <p:cTn id="49" dur="1" fill="hold">
                                          <p:stCondLst>
                                            <p:cond delay="0"/>
                                          </p:stCondLst>
                                        </p:cTn>
                                        <p:tgtEl>
                                          <p:spTgt spid="2"/>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grpId="0" nodeType="clickEffect">
                                  <p:stCondLst>
                                    <p:cond delay="0"/>
                                  </p:stCondLst>
                                  <p:childTnLst>
                                    <p:set>
                                      <p:cBhvr>
                                        <p:cTn id="53"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9" grpId="0"/>
      <p:bldP spid="22" grpId="0"/>
      <p:bldP spid="23" grpId="0"/>
      <p:bldP spid="24" grpId="0"/>
      <p:bldP spid="25" grpId="0"/>
      <p:bldP spid="2" grpId="0" animBg="1"/>
      <p:bldP spid="11"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229702" y="-29300"/>
            <a:ext cx="8588861" cy="838200"/>
          </a:xfrm>
        </p:spPr>
        <p:txBody>
          <a:bodyPr/>
          <a:lstStyle/>
          <a:p>
            <a:r>
              <a:rPr lang="en-US" sz="3200" dirty="0"/>
              <a:t>Network, Host and Broadcast Addresses</a:t>
            </a:r>
          </a:p>
        </p:txBody>
      </p:sp>
      <p:sp>
        <p:nvSpPr>
          <p:cNvPr id="3" name="Rectangle 2"/>
          <p:cNvSpPr/>
          <p:nvPr/>
        </p:nvSpPr>
        <p:spPr>
          <a:xfrm>
            <a:off x="181874" y="762189"/>
            <a:ext cx="8819062" cy="830997"/>
          </a:xfrm>
          <a:prstGeom prst="rect">
            <a:avLst/>
          </a:prstGeom>
        </p:spPr>
        <p:txBody>
          <a:bodyPr wrap="square">
            <a:spAutoFit/>
          </a:bodyPr>
          <a:lstStyle/>
          <a:p>
            <a:pPr marL="285750" indent="-285750">
              <a:buFont typeface="Arial" panose="020B0604020202020204" pitchFamily="34" charset="0"/>
              <a:buChar char="•"/>
              <a:defRPr/>
            </a:pPr>
            <a:r>
              <a:rPr lang="en-US" sz="2400" dirty="0">
                <a:solidFill>
                  <a:schemeClr val="bg2"/>
                </a:solidFill>
              </a:rPr>
              <a:t>Within a network or the range of IP addresses, we distinguish between 3 types of addresses:</a:t>
            </a:r>
          </a:p>
        </p:txBody>
      </p:sp>
      <p:sp>
        <p:nvSpPr>
          <p:cNvPr id="13" name="Text Box 11"/>
          <p:cNvSpPr txBox="1">
            <a:spLocks noChangeArrowheads="1"/>
          </p:cNvSpPr>
          <p:nvPr/>
        </p:nvSpPr>
        <p:spPr bwMode="auto">
          <a:xfrm>
            <a:off x="4620209" y="2720757"/>
            <a:ext cx="183167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lnSpc>
                <a:spcPct val="100000"/>
              </a:lnSpc>
              <a:spcBef>
                <a:spcPct val="50000"/>
              </a:spcBef>
            </a:pPr>
            <a:r>
              <a:rPr lang="en-AU" altLang="en-US" sz="1800" b="1" dirty="0">
                <a:solidFill>
                  <a:schemeClr val="accent4">
                    <a:lumMod val="40000"/>
                    <a:lumOff val="60000"/>
                  </a:schemeClr>
                </a:solidFill>
              </a:rPr>
              <a:t>10. 1. 1. 10</a:t>
            </a:r>
          </a:p>
        </p:txBody>
      </p:sp>
      <p:sp>
        <p:nvSpPr>
          <p:cNvPr id="14" name="Text Box 11"/>
          <p:cNvSpPr txBox="1">
            <a:spLocks noChangeArrowheads="1"/>
          </p:cNvSpPr>
          <p:nvPr/>
        </p:nvSpPr>
        <p:spPr bwMode="auto">
          <a:xfrm>
            <a:off x="4416446" y="4283279"/>
            <a:ext cx="199977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lnSpc>
                <a:spcPct val="100000"/>
              </a:lnSpc>
              <a:spcBef>
                <a:spcPct val="50000"/>
              </a:spcBef>
            </a:pPr>
            <a:r>
              <a:rPr lang="en-AU" altLang="en-US" sz="1800" b="1" dirty="0">
                <a:solidFill>
                  <a:schemeClr val="accent4">
                    <a:lumMod val="40000"/>
                    <a:lumOff val="60000"/>
                  </a:schemeClr>
                </a:solidFill>
              </a:rPr>
              <a:t>   10. 1. 1. 157</a:t>
            </a:r>
          </a:p>
        </p:txBody>
      </p:sp>
      <p:grpSp>
        <p:nvGrpSpPr>
          <p:cNvPr id="40" name="Group 39"/>
          <p:cNvGrpSpPr/>
          <p:nvPr/>
        </p:nvGrpSpPr>
        <p:grpSpPr>
          <a:xfrm>
            <a:off x="4424667" y="1840194"/>
            <a:ext cx="2087509" cy="4062911"/>
            <a:chOff x="3305576" y="2370726"/>
            <a:chExt cx="2087509" cy="4062911"/>
          </a:xfrm>
        </p:grpSpPr>
        <p:sp>
          <p:nvSpPr>
            <p:cNvPr id="8" name="Line 8"/>
            <p:cNvSpPr>
              <a:spLocks noChangeShapeType="1"/>
            </p:cNvSpPr>
            <p:nvPr/>
          </p:nvSpPr>
          <p:spPr bwMode="auto">
            <a:xfrm flipV="1">
              <a:off x="3317408" y="6251073"/>
              <a:ext cx="19554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pPr algn="l" eaLnBrk="1" hangingPunct="1">
                <a:lnSpc>
                  <a:spcPct val="100000"/>
                </a:lnSpc>
              </a:pPr>
              <a:endParaRPr lang="en-AU">
                <a:solidFill>
                  <a:srgbClr val="0066FF"/>
                </a:solidFill>
                <a:latin typeface="Times New Roman" panose="02020603050405020304" pitchFamily="18" charset="0"/>
              </a:endParaRPr>
            </a:p>
          </p:txBody>
        </p:sp>
        <p:grpSp>
          <p:nvGrpSpPr>
            <p:cNvPr id="39" name="Group 38"/>
            <p:cNvGrpSpPr/>
            <p:nvPr/>
          </p:nvGrpSpPr>
          <p:grpSpPr>
            <a:xfrm>
              <a:off x="3305576" y="2370726"/>
              <a:ext cx="2087509" cy="4062911"/>
              <a:chOff x="3305576" y="2370726"/>
              <a:chExt cx="2087509" cy="4062911"/>
            </a:xfrm>
          </p:grpSpPr>
          <p:sp>
            <p:nvSpPr>
              <p:cNvPr id="5" name="Text Box 17"/>
              <p:cNvSpPr txBox="1">
                <a:spLocks noChangeArrowheads="1"/>
              </p:cNvSpPr>
              <p:nvPr/>
            </p:nvSpPr>
            <p:spPr bwMode="auto">
              <a:xfrm>
                <a:off x="3470350" y="6064305"/>
                <a:ext cx="192273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lnSpc>
                    <a:spcPct val="100000"/>
                  </a:lnSpc>
                  <a:spcBef>
                    <a:spcPct val="50000"/>
                  </a:spcBef>
                </a:pPr>
                <a:r>
                  <a:rPr lang="en-AU" altLang="en-US" sz="1800" b="1" dirty="0">
                    <a:solidFill>
                      <a:srgbClr val="451DED"/>
                    </a:solidFill>
                  </a:rPr>
                  <a:t>10 . 1 . 1. 255</a:t>
                </a:r>
              </a:p>
            </p:txBody>
          </p:sp>
          <p:sp>
            <p:nvSpPr>
              <p:cNvPr id="6" name="Line 9"/>
              <p:cNvSpPr>
                <a:spLocks noChangeShapeType="1"/>
              </p:cNvSpPr>
              <p:nvPr/>
            </p:nvSpPr>
            <p:spPr bwMode="auto">
              <a:xfrm flipH="1">
                <a:off x="3415151" y="2569615"/>
                <a:ext cx="56" cy="367935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pPr algn="l" eaLnBrk="1" hangingPunct="1">
                  <a:lnSpc>
                    <a:spcPct val="100000"/>
                  </a:lnSpc>
                </a:pPr>
                <a:endParaRPr lang="en-AU">
                  <a:solidFill>
                    <a:srgbClr val="0066FF"/>
                  </a:solidFill>
                  <a:latin typeface="Times New Roman" panose="02020603050405020304" pitchFamily="18" charset="0"/>
                </a:endParaRPr>
              </a:p>
            </p:txBody>
          </p:sp>
          <p:sp>
            <p:nvSpPr>
              <p:cNvPr id="7" name="Line 8"/>
              <p:cNvSpPr>
                <a:spLocks noChangeShapeType="1"/>
              </p:cNvSpPr>
              <p:nvPr/>
            </p:nvSpPr>
            <p:spPr bwMode="auto">
              <a:xfrm flipV="1">
                <a:off x="3305576" y="2563186"/>
                <a:ext cx="19554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pPr algn="l" eaLnBrk="1" hangingPunct="1">
                  <a:lnSpc>
                    <a:spcPct val="100000"/>
                  </a:lnSpc>
                </a:pPr>
                <a:endParaRPr lang="en-AU">
                  <a:solidFill>
                    <a:srgbClr val="0066FF"/>
                  </a:solidFill>
                  <a:latin typeface="Times New Roman" panose="02020603050405020304" pitchFamily="18" charset="0"/>
                </a:endParaRPr>
              </a:p>
            </p:txBody>
          </p:sp>
          <p:sp>
            <p:nvSpPr>
              <p:cNvPr id="17" name="Text Box 11"/>
              <p:cNvSpPr txBox="1">
                <a:spLocks noChangeArrowheads="1"/>
              </p:cNvSpPr>
              <p:nvPr/>
            </p:nvSpPr>
            <p:spPr bwMode="auto">
              <a:xfrm>
                <a:off x="3520322" y="2370726"/>
                <a:ext cx="183167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lnSpc>
                    <a:spcPct val="100000"/>
                  </a:lnSpc>
                  <a:spcBef>
                    <a:spcPct val="50000"/>
                  </a:spcBef>
                </a:pPr>
                <a:r>
                  <a:rPr lang="en-AU" altLang="en-US" sz="1800" b="1" dirty="0">
                    <a:solidFill>
                      <a:srgbClr val="2B2BF5"/>
                    </a:solidFill>
                  </a:rPr>
                  <a:t>10. 1. 1. 0</a:t>
                </a:r>
              </a:p>
            </p:txBody>
          </p:sp>
        </p:grpSp>
      </p:grpSp>
      <p:sp>
        <p:nvSpPr>
          <p:cNvPr id="19" name="Text Box 11"/>
          <p:cNvSpPr txBox="1">
            <a:spLocks noChangeArrowheads="1"/>
          </p:cNvSpPr>
          <p:nvPr/>
        </p:nvSpPr>
        <p:spPr bwMode="auto">
          <a:xfrm>
            <a:off x="4577609" y="2135585"/>
            <a:ext cx="235537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lnSpc>
                <a:spcPct val="100000"/>
              </a:lnSpc>
              <a:spcBef>
                <a:spcPct val="50000"/>
              </a:spcBef>
            </a:pPr>
            <a:r>
              <a:rPr lang="en-AU" altLang="en-US" sz="1800" b="1" dirty="0">
                <a:solidFill>
                  <a:srgbClr val="2B2BF5"/>
                </a:solidFill>
              </a:rPr>
              <a:t> </a:t>
            </a:r>
            <a:r>
              <a:rPr lang="en-AU" altLang="en-US" sz="1800" b="1" dirty="0">
                <a:solidFill>
                  <a:srgbClr val="00B0F0"/>
                </a:solidFill>
              </a:rPr>
              <a:t>10. 1. 1. 1</a:t>
            </a:r>
          </a:p>
        </p:txBody>
      </p:sp>
      <p:sp>
        <p:nvSpPr>
          <p:cNvPr id="21" name="Text Box 11"/>
          <p:cNvSpPr txBox="1">
            <a:spLocks noChangeArrowheads="1"/>
          </p:cNvSpPr>
          <p:nvPr/>
        </p:nvSpPr>
        <p:spPr bwMode="auto">
          <a:xfrm>
            <a:off x="6404385" y="1809416"/>
            <a:ext cx="232901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lnSpc>
                <a:spcPct val="100000"/>
              </a:lnSpc>
              <a:spcBef>
                <a:spcPct val="50000"/>
              </a:spcBef>
            </a:pPr>
            <a:r>
              <a:rPr lang="en-AU" altLang="en-US" sz="1800" b="1" dirty="0">
                <a:solidFill>
                  <a:srgbClr val="0066FF"/>
                </a:solidFill>
              </a:rPr>
              <a:t>Network address</a:t>
            </a:r>
          </a:p>
        </p:txBody>
      </p:sp>
      <p:sp>
        <p:nvSpPr>
          <p:cNvPr id="22" name="Text Box 17"/>
          <p:cNvSpPr txBox="1">
            <a:spLocks noChangeArrowheads="1"/>
          </p:cNvSpPr>
          <p:nvPr/>
        </p:nvSpPr>
        <p:spPr bwMode="auto">
          <a:xfrm>
            <a:off x="4593912" y="5223560"/>
            <a:ext cx="192273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lnSpc>
                <a:spcPct val="100000"/>
              </a:lnSpc>
              <a:spcBef>
                <a:spcPct val="50000"/>
              </a:spcBef>
            </a:pPr>
            <a:r>
              <a:rPr lang="en-AU" altLang="en-US" sz="1800" b="1" dirty="0"/>
              <a:t>10 . 1 . 1. 254</a:t>
            </a:r>
          </a:p>
        </p:txBody>
      </p:sp>
      <p:sp>
        <p:nvSpPr>
          <p:cNvPr id="23" name="Text Box 11"/>
          <p:cNvSpPr txBox="1">
            <a:spLocks noChangeArrowheads="1"/>
          </p:cNvSpPr>
          <p:nvPr/>
        </p:nvSpPr>
        <p:spPr bwMode="auto">
          <a:xfrm rot="5400000">
            <a:off x="4866328" y="2656303"/>
            <a:ext cx="7709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lnSpc>
                <a:spcPct val="100000"/>
              </a:lnSpc>
              <a:spcBef>
                <a:spcPct val="50000"/>
              </a:spcBef>
            </a:pPr>
            <a:r>
              <a:rPr lang="en-AU" altLang="en-US" sz="1800" b="1" dirty="0">
                <a:solidFill>
                  <a:schemeClr val="accent4">
                    <a:lumMod val="40000"/>
                    <a:lumOff val="60000"/>
                  </a:schemeClr>
                </a:solidFill>
              </a:rPr>
              <a:t>…</a:t>
            </a:r>
          </a:p>
        </p:txBody>
      </p:sp>
      <p:sp>
        <p:nvSpPr>
          <p:cNvPr id="24" name="Text Box 11"/>
          <p:cNvSpPr txBox="1">
            <a:spLocks noChangeArrowheads="1"/>
          </p:cNvSpPr>
          <p:nvPr/>
        </p:nvSpPr>
        <p:spPr bwMode="auto">
          <a:xfrm rot="5400000">
            <a:off x="4862782" y="3446781"/>
            <a:ext cx="7709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lnSpc>
                <a:spcPct val="100000"/>
              </a:lnSpc>
              <a:spcBef>
                <a:spcPct val="50000"/>
              </a:spcBef>
            </a:pPr>
            <a:r>
              <a:rPr lang="en-AU" altLang="en-US" sz="1800" b="1" dirty="0">
                <a:solidFill>
                  <a:schemeClr val="accent4">
                    <a:lumMod val="40000"/>
                    <a:lumOff val="60000"/>
                  </a:schemeClr>
                </a:solidFill>
              </a:rPr>
              <a:t>…….</a:t>
            </a:r>
          </a:p>
        </p:txBody>
      </p:sp>
      <p:sp>
        <p:nvSpPr>
          <p:cNvPr id="25" name="Text Box 11"/>
          <p:cNvSpPr txBox="1">
            <a:spLocks noChangeArrowheads="1"/>
          </p:cNvSpPr>
          <p:nvPr/>
        </p:nvSpPr>
        <p:spPr bwMode="auto">
          <a:xfrm rot="5400000">
            <a:off x="4881064" y="4805895"/>
            <a:ext cx="7709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lnSpc>
                <a:spcPct val="100000"/>
              </a:lnSpc>
              <a:spcBef>
                <a:spcPct val="50000"/>
              </a:spcBef>
            </a:pPr>
            <a:r>
              <a:rPr lang="en-AU" altLang="en-US" sz="1800" b="1" dirty="0">
                <a:solidFill>
                  <a:schemeClr val="accent4">
                    <a:lumMod val="40000"/>
                    <a:lumOff val="60000"/>
                  </a:schemeClr>
                </a:solidFill>
              </a:rPr>
              <a:t>…….</a:t>
            </a:r>
          </a:p>
        </p:txBody>
      </p:sp>
      <p:cxnSp>
        <p:nvCxnSpPr>
          <p:cNvPr id="26" name="Straight Arrow Connector 25"/>
          <p:cNvCxnSpPr/>
          <p:nvPr/>
        </p:nvCxnSpPr>
        <p:spPr>
          <a:xfrm flipH="1">
            <a:off x="5767126" y="2046877"/>
            <a:ext cx="649091"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7" name="Text Box 11"/>
          <p:cNvSpPr txBox="1">
            <a:spLocks noChangeArrowheads="1"/>
          </p:cNvSpPr>
          <p:nvPr/>
        </p:nvSpPr>
        <p:spPr bwMode="auto">
          <a:xfrm>
            <a:off x="6396290" y="2146706"/>
            <a:ext cx="286590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lnSpc>
                <a:spcPct val="100000"/>
              </a:lnSpc>
              <a:spcBef>
                <a:spcPct val="50000"/>
              </a:spcBef>
            </a:pPr>
            <a:r>
              <a:rPr lang="en-AU" altLang="en-US" sz="1800" b="1" dirty="0">
                <a:solidFill>
                  <a:schemeClr val="bg2"/>
                </a:solidFill>
              </a:rPr>
              <a:t>1</a:t>
            </a:r>
            <a:r>
              <a:rPr lang="en-AU" altLang="en-US" sz="1800" b="1" baseline="30000" dirty="0">
                <a:solidFill>
                  <a:schemeClr val="bg2"/>
                </a:solidFill>
              </a:rPr>
              <a:t>st</a:t>
            </a:r>
            <a:r>
              <a:rPr lang="en-AU" altLang="en-US" sz="1800" b="1" dirty="0">
                <a:solidFill>
                  <a:schemeClr val="bg2"/>
                </a:solidFill>
              </a:rPr>
              <a:t> host address</a:t>
            </a:r>
          </a:p>
        </p:txBody>
      </p:sp>
      <p:cxnSp>
        <p:nvCxnSpPr>
          <p:cNvPr id="28" name="Straight Arrow Connector 27"/>
          <p:cNvCxnSpPr/>
          <p:nvPr/>
        </p:nvCxnSpPr>
        <p:spPr>
          <a:xfrm flipH="1">
            <a:off x="5767126" y="2346761"/>
            <a:ext cx="649091"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9" name="Text Box 11"/>
          <p:cNvSpPr txBox="1">
            <a:spLocks noChangeArrowheads="1"/>
          </p:cNvSpPr>
          <p:nvPr/>
        </p:nvSpPr>
        <p:spPr bwMode="auto">
          <a:xfrm>
            <a:off x="6443147" y="2717656"/>
            <a:ext cx="268312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lnSpc>
                <a:spcPct val="100000"/>
              </a:lnSpc>
              <a:spcBef>
                <a:spcPct val="50000"/>
              </a:spcBef>
            </a:pPr>
            <a:r>
              <a:rPr lang="en-AU" altLang="en-US" sz="1800" b="1" dirty="0">
                <a:solidFill>
                  <a:schemeClr val="bg2"/>
                </a:solidFill>
              </a:rPr>
              <a:t>host address</a:t>
            </a:r>
          </a:p>
        </p:txBody>
      </p:sp>
      <p:cxnSp>
        <p:nvCxnSpPr>
          <p:cNvPr id="30" name="Straight Arrow Connector 29"/>
          <p:cNvCxnSpPr/>
          <p:nvPr/>
        </p:nvCxnSpPr>
        <p:spPr>
          <a:xfrm flipH="1">
            <a:off x="5802795" y="2917711"/>
            <a:ext cx="649091"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1" name="Text Box 11"/>
          <p:cNvSpPr txBox="1">
            <a:spLocks noChangeArrowheads="1"/>
          </p:cNvSpPr>
          <p:nvPr/>
        </p:nvSpPr>
        <p:spPr bwMode="auto">
          <a:xfrm>
            <a:off x="6471090" y="4252500"/>
            <a:ext cx="265517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lnSpc>
                <a:spcPct val="100000"/>
              </a:lnSpc>
              <a:spcBef>
                <a:spcPct val="50000"/>
              </a:spcBef>
            </a:pPr>
            <a:r>
              <a:rPr lang="en-AU" altLang="en-US" sz="1800" b="1" dirty="0">
                <a:solidFill>
                  <a:schemeClr val="bg2"/>
                </a:solidFill>
              </a:rPr>
              <a:t>host address</a:t>
            </a:r>
          </a:p>
        </p:txBody>
      </p:sp>
      <p:cxnSp>
        <p:nvCxnSpPr>
          <p:cNvPr id="32" name="Straight Arrow Connector 31"/>
          <p:cNvCxnSpPr/>
          <p:nvPr/>
        </p:nvCxnSpPr>
        <p:spPr>
          <a:xfrm flipH="1">
            <a:off x="5863085" y="4467945"/>
            <a:ext cx="649091"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Text Box 11"/>
          <p:cNvSpPr txBox="1">
            <a:spLocks noChangeArrowheads="1"/>
          </p:cNvSpPr>
          <p:nvPr/>
        </p:nvSpPr>
        <p:spPr bwMode="auto">
          <a:xfrm>
            <a:off x="6451886" y="5208171"/>
            <a:ext cx="329371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lnSpc>
                <a:spcPct val="100000"/>
              </a:lnSpc>
              <a:spcBef>
                <a:spcPct val="50000"/>
              </a:spcBef>
            </a:pPr>
            <a:r>
              <a:rPr lang="en-AU" altLang="en-US" sz="1800" b="1" dirty="0">
                <a:solidFill>
                  <a:schemeClr val="bg2"/>
                </a:solidFill>
              </a:rPr>
              <a:t>Last host address</a:t>
            </a:r>
          </a:p>
        </p:txBody>
      </p:sp>
      <p:cxnSp>
        <p:nvCxnSpPr>
          <p:cNvPr id="34" name="Straight Arrow Connector 33"/>
          <p:cNvCxnSpPr/>
          <p:nvPr/>
        </p:nvCxnSpPr>
        <p:spPr>
          <a:xfrm flipH="1">
            <a:off x="5949976" y="5431929"/>
            <a:ext cx="649091"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5" name="Text Box 11"/>
          <p:cNvSpPr txBox="1">
            <a:spLocks noChangeArrowheads="1"/>
          </p:cNvSpPr>
          <p:nvPr/>
        </p:nvSpPr>
        <p:spPr bwMode="auto">
          <a:xfrm>
            <a:off x="6509941" y="5518384"/>
            <a:ext cx="232901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l" eaLnBrk="1" hangingPunct="1">
              <a:lnSpc>
                <a:spcPct val="100000"/>
              </a:lnSpc>
              <a:spcBef>
                <a:spcPct val="50000"/>
              </a:spcBef>
            </a:pPr>
            <a:r>
              <a:rPr lang="en-AU" altLang="en-US" sz="1800" b="1" dirty="0">
                <a:solidFill>
                  <a:srgbClr val="0066FF"/>
                </a:solidFill>
              </a:rPr>
              <a:t>broadcast address</a:t>
            </a:r>
          </a:p>
        </p:txBody>
      </p:sp>
      <p:cxnSp>
        <p:nvCxnSpPr>
          <p:cNvPr id="36" name="Straight Arrow Connector 35"/>
          <p:cNvCxnSpPr>
            <a:cxnSpLocks/>
          </p:cNvCxnSpPr>
          <p:nvPr/>
        </p:nvCxnSpPr>
        <p:spPr>
          <a:xfrm flipH="1">
            <a:off x="5971552" y="5719436"/>
            <a:ext cx="649091"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 name="Rectangle 1"/>
          <p:cNvSpPr/>
          <p:nvPr/>
        </p:nvSpPr>
        <p:spPr>
          <a:xfrm>
            <a:off x="4639413" y="1840194"/>
            <a:ext cx="848674" cy="4062911"/>
          </a:xfrm>
          <a:prstGeom prst="rect">
            <a:avLst/>
          </a:prstGeom>
          <a:solidFill>
            <a:srgbClr val="B4B24E">
              <a:alpha val="6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4" name="Rectangle 3"/>
          <p:cNvSpPr/>
          <p:nvPr/>
        </p:nvSpPr>
        <p:spPr>
          <a:xfrm>
            <a:off x="-60157" y="1533465"/>
            <a:ext cx="4349891" cy="4955203"/>
          </a:xfrm>
          <a:prstGeom prst="rect">
            <a:avLst/>
          </a:prstGeom>
        </p:spPr>
        <p:txBody>
          <a:bodyPr wrap="square">
            <a:spAutoFit/>
          </a:bodyPr>
          <a:lstStyle/>
          <a:p>
            <a:pPr marL="540000" lvl="1" indent="-216000">
              <a:buFont typeface="Arial" panose="020B0604020202020204" pitchFamily="34" charset="0"/>
              <a:buChar char="─"/>
              <a:defRPr/>
            </a:pPr>
            <a:r>
              <a:rPr lang="en-US" sz="2000" b="1" dirty="0">
                <a:solidFill>
                  <a:schemeClr val="bg2"/>
                </a:solidFill>
              </a:rPr>
              <a:t>Network</a:t>
            </a:r>
            <a:r>
              <a:rPr lang="en-US" sz="2000" dirty="0">
                <a:solidFill>
                  <a:schemeClr val="bg2"/>
                </a:solidFill>
              </a:rPr>
              <a:t> address: </a:t>
            </a:r>
          </a:p>
          <a:p>
            <a:pPr marL="900000" lvl="2" indent="-216000">
              <a:buFont typeface="Courier New" panose="02070309020205020404" pitchFamily="49" charset="0"/>
              <a:buChar char="o"/>
              <a:defRPr/>
            </a:pPr>
            <a:r>
              <a:rPr lang="en-US" sz="1600" dirty="0">
                <a:solidFill>
                  <a:schemeClr val="bg2"/>
                </a:solidFill>
              </a:rPr>
              <a:t>The very </a:t>
            </a:r>
            <a:r>
              <a:rPr lang="en-US" sz="1600" b="1" dirty="0">
                <a:solidFill>
                  <a:schemeClr val="bg2"/>
                </a:solidFill>
              </a:rPr>
              <a:t>1</a:t>
            </a:r>
            <a:r>
              <a:rPr lang="en-US" sz="1600" b="1" baseline="30000" dirty="0">
                <a:solidFill>
                  <a:schemeClr val="bg2"/>
                </a:solidFill>
              </a:rPr>
              <a:t>st</a:t>
            </a:r>
            <a:r>
              <a:rPr lang="en-US" sz="1600" dirty="0">
                <a:solidFill>
                  <a:schemeClr val="bg2"/>
                </a:solidFill>
              </a:rPr>
              <a:t> address in the range,</a:t>
            </a:r>
          </a:p>
          <a:p>
            <a:pPr marL="900000" lvl="2" indent="-216000">
              <a:buFont typeface="Courier New" panose="02070309020205020404" pitchFamily="49" charset="0"/>
              <a:buChar char="o"/>
              <a:defRPr/>
            </a:pPr>
            <a:r>
              <a:rPr lang="en-US" sz="1600" dirty="0">
                <a:solidFill>
                  <a:schemeClr val="bg2"/>
                </a:solidFill>
              </a:rPr>
              <a:t>Used to identify this </a:t>
            </a:r>
            <a:r>
              <a:rPr lang="en-US" sz="1600" b="1" dirty="0">
                <a:solidFill>
                  <a:schemeClr val="bg2"/>
                </a:solidFill>
              </a:rPr>
              <a:t>entire</a:t>
            </a:r>
            <a:r>
              <a:rPr lang="en-US" sz="1600" dirty="0">
                <a:solidFill>
                  <a:schemeClr val="bg2"/>
                </a:solidFill>
              </a:rPr>
              <a:t> network</a:t>
            </a:r>
          </a:p>
          <a:p>
            <a:pPr marL="540000" lvl="1" indent="-216000">
              <a:buFont typeface="Arial" panose="020B0604020202020204" pitchFamily="34" charset="0"/>
              <a:buChar char="─"/>
              <a:defRPr/>
            </a:pPr>
            <a:r>
              <a:rPr lang="en-US" sz="2000" b="1" dirty="0">
                <a:solidFill>
                  <a:schemeClr val="bg2"/>
                </a:solidFill>
              </a:rPr>
              <a:t>Broadcast</a:t>
            </a:r>
            <a:r>
              <a:rPr lang="en-US" sz="2000" dirty="0">
                <a:solidFill>
                  <a:schemeClr val="bg2"/>
                </a:solidFill>
              </a:rPr>
              <a:t> address</a:t>
            </a:r>
          </a:p>
          <a:p>
            <a:pPr marL="900000" lvl="2" indent="-216000">
              <a:buFont typeface="Courier New" panose="02070309020205020404" pitchFamily="49" charset="0"/>
              <a:buChar char="o"/>
              <a:defRPr/>
            </a:pPr>
            <a:r>
              <a:rPr lang="en-US" sz="1600" dirty="0">
                <a:solidFill>
                  <a:schemeClr val="bg2"/>
                </a:solidFill>
              </a:rPr>
              <a:t>The very </a:t>
            </a:r>
            <a:r>
              <a:rPr lang="en-US" sz="1600" b="1" dirty="0">
                <a:solidFill>
                  <a:schemeClr val="bg2"/>
                </a:solidFill>
              </a:rPr>
              <a:t>last</a:t>
            </a:r>
            <a:r>
              <a:rPr lang="en-US" sz="1600" dirty="0">
                <a:solidFill>
                  <a:schemeClr val="bg2"/>
                </a:solidFill>
              </a:rPr>
              <a:t> address in the range,</a:t>
            </a:r>
          </a:p>
          <a:p>
            <a:pPr marL="900000" lvl="2" indent="-216000">
              <a:buFont typeface="Courier New" panose="02070309020205020404" pitchFamily="49" charset="0"/>
              <a:buChar char="o"/>
              <a:defRPr/>
            </a:pPr>
            <a:r>
              <a:rPr lang="en-US" sz="1600" dirty="0">
                <a:solidFill>
                  <a:schemeClr val="bg2"/>
                </a:solidFill>
              </a:rPr>
              <a:t>Used by a host in this network to broadcast packets to all other hosts/interfaces in this network</a:t>
            </a:r>
          </a:p>
          <a:p>
            <a:pPr marL="540000" lvl="1" indent="-216000">
              <a:buFont typeface="Arial" panose="020B0604020202020204" pitchFamily="34" charset="0"/>
              <a:buChar char="─"/>
              <a:defRPr/>
            </a:pPr>
            <a:r>
              <a:rPr lang="en-US" sz="2000" dirty="0">
                <a:solidFill>
                  <a:schemeClr val="bg2"/>
                </a:solidFill>
              </a:rPr>
              <a:t>(Usable) </a:t>
            </a:r>
            <a:r>
              <a:rPr lang="en-US" sz="2000" b="1" dirty="0">
                <a:solidFill>
                  <a:schemeClr val="bg2"/>
                </a:solidFill>
              </a:rPr>
              <a:t>host</a:t>
            </a:r>
            <a:r>
              <a:rPr lang="en-US" sz="2000" dirty="0">
                <a:solidFill>
                  <a:schemeClr val="bg2"/>
                </a:solidFill>
              </a:rPr>
              <a:t> address</a:t>
            </a:r>
          </a:p>
          <a:p>
            <a:pPr marL="900000" lvl="2" indent="-216000">
              <a:buFont typeface="Courier New" panose="02070309020205020404" pitchFamily="49" charset="0"/>
              <a:buChar char="o"/>
              <a:defRPr/>
            </a:pPr>
            <a:r>
              <a:rPr lang="en-US" sz="1600" dirty="0">
                <a:solidFill>
                  <a:schemeClr val="bg2"/>
                </a:solidFill>
              </a:rPr>
              <a:t>Any address in the range that is not the network or broadcast address</a:t>
            </a:r>
          </a:p>
          <a:p>
            <a:pPr marL="900000" lvl="2" indent="-216000">
              <a:buFont typeface="Courier New" panose="02070309020205020404" pitchFamily="49" charset="0"/>
              <a:buChar char="o"/>
              <a:defRPr/>
            </a:pPr>
            <a:r>
              <a:rPr lang="en-US" sz="1600" dirty="0">
                <a:solidFill>
                  <a:schemeClr val="bg2"/>
                </a:solidFill>
              </a:rPr>
              <a:t>Assigned to a host in the network to identify the host, such as a client, server, a router’s interface or a switch’s SVI.</a:t>
            </a:r>
          </a:p>
          <a:p>
            <a:pPr marL="900000" lvl="2" indent="-216000">
              <a:buFont typeface="Courier New" panose="02070309020205020404" pitchFamily="49" charset="0"/>
              <a:buChar char="o"/>
              <a:defRPr/>
            </a:pPr>
            <a:endParaRPr lang="en-US" sz="1600" dirty="0">
              <a:solidFill>
                <a:schemeClr val="bg2"/>
              </a:solidFill>
            </a:endParaRPr>
          </a:p>
          <a:p>
            <a:pPr marL="226800" lvl="1">
              <a:defRPr/>
            </a:pPr>
            <a:r>
              <a:rPr lang="en-US" sz="1600" b="1" dirty="0">
                <a:solidFill>
                  <a:schemeClr val="bg2"/>
                </a:solidFill>
              </a:rPr>
              <a:t>Note</a:t>
            </a:r>
            <a:r>
              <a:rPr lang="en-US" sz="1600" dirty="0">
                <a:solidFill>
                  <a:schemeClr val="bg2"/>
                </a:solidFill>
              </a:rPr>
              <a:t>: Network address and broadcast address cannot be assigned to a host as the host’s IP address.</a:t>
            </a:r>
          </a:p>
        </p:txBody>
      </p:sp>
      <p:sp>
        <p:nvSpPr>
          <p:cNvPr id="37" name="Rectangle 36">
            <a:extLst>
              <a:ext uri="{FF2B5EF4-FFF2-40B4-BE49-F238E27FC236}">
                <a16:creationId xmlns:a16="http://schemas.microsoft.com/office/drawing/2014/main" id="{62A9A0E1-DE81-4F73-B3AC-38F66C91C02A}"/>
              </a:ext>
            </a:extLst>
          </p:cNvPr>
          <p:cNvSpPr/>
          <p:nvPr/>
        </p:nvSpPr>
        <p:spPr>
          <a:xfrm>
            <a:off x="0" y="32890"/>
            <a:ext cx="5760720" cy="369332"/>
          </a:xfrm>
          <a:prstGeom prst="rect">
            <a:avLst/>
          </a:prstGeom>
        </p:spPr>
        <p:txBody>
          <a:bodyPr wrap="square">
            <a:spAutoFit/>
          </a:bodyPr>
          <a:lstStyle/>
          <a:p>
            <a:r>
              <a:rPr lang="en-US" b="1" dirty="0">
                <a:solidFill>
                  <a:srgbClr val="FF0000"/>
                </a:solidFill>
                <a:highlight>
                  <a:srgbClr val="FFFF00"/>
                </a:highlight>
              </a:rPr>
              <a:t>Play slideshow to see animations</a:t>
            </a:r>
            <a:endParaRPr lang="en-US" dirty="0"/>
          </a:p>
        </p:txBody>
      </p:sp>
    </p:spTree>
    <p:extLst>
      <p:ext uri="{BB962C8B-B14F-4D97-AF65-F5344CB8AC3E}">
        <p14:creationId xmlns:p14="http://schemas.microsoft.com/office/powerpoint/2010/main" val="2945339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7" end="7"/>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
                                            <p:txEl>
                                              <p:pRg st="8" end="8"/>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22" presetClass="entr" presetSubtype="1" fill="hold" nodeType="clickEffect">
                                  <p:stCondLst>
                                    <p:cond delay="0"/>
                                  </p:stCondLst>
                                  <p:childTnLst>
                                    <p:set>
                                      <p:cBhvr>
                                        <p:cTn id="38" dur="1" fill="hold">
                                          <p:stCondLst>
                                            <p:cond delay="0"/>
                                          </p:stCondLst>
                                        </p:cTn>
                                        <p:tgtEl>
                                          <p:spTgt spid="40"/>
                                        </p:tgtEl>
                                        <p:attrNameLst>
                                          <p:attrName>style.visibility</p:attrName>
                                        </p:attrNameLst>
                                      </p:cBhvr>
                                      <p:to>
                                        <p:strVal val="visible"/>
                                      </p:to>
                                    </p:set>
                                    <p:animEffect transition="in" filter="wipe(up)">
                                      <p:cBhvr>
                                        <p:cTn id="39" dur="500"/>
                                        <p:tgtEl>
                                          <p:spTgt spid="40"/>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2" fill="hold" grpId="0" nodeType="clickEffect">
                                  <p:stCondLst>
                                    <p:cond delay="0"/>
                                  </p:stCondLst>
                                  <p:childTnLst>
                                    <p:set>
                                      <p:cBhvr>
                                        <p:cTn id="43" dur="1" fill="hold">
                                          <p:stCondLst>
                                            <p:cond delay="0"/>
                                          </p:stCondLst>
                                        </p:cTn>
                                        <p:tgtEl>
                                          <p:spTgt spid="21"/>
                                        </p:tgtEl>
                                        <p:attrNameLst>
                                          <p:attrName>style.visibility</p:attrName>
                                        </p:attrNameLst>
                                      </p:cBhvr>
                                      <p:to>
                                        <p:strVal val="visible"/>
                                      </p:to>
                                    </p:set>
                                    <p:animEffect transition="in" filter="wipe(right)">
                                      <p:cBhvr>
                                        <p:cTn id="44" dur="500"/>
                                        <p:tgtEl>
                                          <p:spTgt spid="21"/>
                                        </p:tgtEl>
                                      </p:cBhvr>
                                    </p:animEffect>
                                  </p:childTnLst>
                                </p:cTn>
                              </p:par>
                              <p:par>
                                <p:cTn id="45" presetID="22" presetClass="entr" presetSubtype="2" fill="hold" nodeType="withEffect">
                                  <p:stCondLst>
                                    <p:cond delay="0"/>
                                  </p:stCondLst>
                                  <p:childTnLst>
                                    <p:set>
                                      <p:cBhvr>
                                        <p:cTn id="46" dur="1" fill="hold">
                                          <p:stCondLst>
                                            <p:cond delay="0"/>
                                          </p:stCondLst>
                                        </p:cTn>
                                        <p:tgtEl>
                                          <p:spTgt spid="26"/>
                                        </p:tgtEl>
                                        <p:attrNameLst>
                                          <p:attrName>style.visibility</p:attrName>
                                        </p:attrNameLst>
                                      </p:cBhvr>
                                      <p:to>
                                        <p:strVal val="visible"/>
                                      </p:to>
                                    </p:set>
                                    <p:animEffect transition="in" filter="wipe(right)">
                                      <p:cBhvr>
                                        <p:cTn id="47" dur="500"/>
                                        <p:tgtEl>
                                          <p:spTgt spid="26"/>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2" fill="hold" grpId="0" nodeType="clickEffect">
                                  <p:stCondLst>
                                    <p:cond delay="0"/>
                                  </p:stCondLst>
                                  <p:childTnLst>
                                    <p:set>
                                      <p:cBhvr>
                                        <p:cTn id="51" dur="1" fill="hold">
                                          <p:stCondLst>
                                            <p:cond delay="0"/>
                                          </p:stCondLst>
                                        </p:cTn>
                                        <p:tgtEl>
                                          <p:spTgt spid="35"/>
                                        </p:tgtEl>
                                        <p:attrNameLst>
                                          <p:attrName>style.visibility</p:attrName>
                                        </p:attrNameLst>
                                      </p:cBhvr>
                                      <p:to>
                                        <p:strVal val="visible"/>
                                      </p:to>
                                    </p:set>
                                    <p:animEffect transition="in" filter="wipe(right)">
                                      <p:cBhvr>
                                        <p:cTn id="52" dur="500"/>
                                        <p:tgtEl>
                                          <p:spTgt spid="35"/>
                                        </p:tgtEl>
                                      </p:cBhvr>
                                    </p:animEffect>
                                  </p:childTnLst>
                                </p:cTn>
                              </p:par>
                              <p:par>
                                <p:cTn id="53" presetID="22" presetClass="entr" presetSubtype="2" fill="hold" nodeType="withEffect">
                                  <p:stCondLst>
                                    <p:cond delay="0"/>
                                  </p:stCondLst>
                                  <p:childTnLst>
                                    <p:set>
                                      <p:cBhvr>
                                        <p:cTn id="54" dur="1" fill="hold">
                                          <p:stCondLst>
                                            <p:cond delay="0"/>
                                          </p:stCondLst>
                                        </p:cTn>
                                        <p:tgtEl>
                                          <p:spTgt spid="36"/>
                                        </p:tgtEl>
                                        <p:attrNameLst>
                                          <p:attrName>style.visibility</p:attrName>
                                        </p:attrNameLst>
                                      </p:cBhvr>
                                      <p:to>
                                        <p:strVal val="visible"/>
                                      </p:to>
                                    </p:set>
                                    <p:animEffect transition="in" filter="wipe(right)">
                                      <p:cBhvr>
                                        <p:cTn id="55" dur="500"/>
                                        <p:tgtEl>
                                          <p:spTgt spid="36"/>
                                        </p:tgtEl>
                                      </p:cBhvr>
                                    </p:animEffec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grpId="0" nodeType="clickEffect">
                                  <p:stCondLst>
                                    <p:cond delay="0"/>
                                  </p:stCondLst>
                                  <p:childTnLst>
                                    <p:set>
                                      <p:cBhvr>
                                        <p:cTn id="59" dur="1" fill="hold">
                                          <p:stCondLst>
                                            <p:cond delay="0"/>
                                          </p:stCondLst>
                                        </p:cTn>
                                        <p:tgtEl>
                                          <p:spTgt spid="19"/>
                                        </p:tgtEl>
                                        <p:attrNameLst>
                                          <p:attrName>style.visibility</p:attrName>
                                        </p:attrNameLst>
                                      </p:cBhvr>
                                      <p:to>
                                        <p:strVal val="visible"/>
                                      </p:to>
                                    </p:set>
                                  </p:childTnLst>
                                </p:cTn>
                              </p:par>
                              <p:par>
                                <p:cTn id="60" presetID="1" presetClass="entr" presetSubtype="0" fill="hold" grpId="0" nodeType="withEffect">
                                  <p:stCondLst>
                                    <p:cond delay="0"/>
                                  </p:stCondLst>
                                  <p:childTnLst>
                                    <p:set>
                                      <p:cBhvr>
                                        <p:cTn id="61" dur="1" fill="hold">
                                          <p:stCondLst>
                                            <p:cond delay="0"/>
                                          </p:stCondLst>
                                        </p:cTn>
                                        <p:tgtEl>
                                          <p:spTgt spid="27"/>
                                        </p:tgtEl>
                                        <p:attrNameLst>
                                          <p:attrName>style.visibility</p:attrName>
                                        </p:attrNameLst>
                                      </p:cBhvr>
                                      <p:to>
                                        <p:strVal val="visible"/>
                                      </p:to>
                                    </p:set>
                                  </p:childTnLst>
                                </p:cTn>
                              </p:par>
                              <p:par>
                                <p:cTn id="62" presetID="1" presetClass="entr" presetSubtype="0" fill="hold" nodeType="withEffect">
                                  <p:stCondLst>
                                    <p:cond delay="0"/>
                                  </p:stCondLst>
                                  <p:childTnLst>
                                    <p:set>
                                      <p:cBhvr>
                                        <p:cTn id="63" dur="1" fill="hold">
                                          <p:stCondLst>
                                            <p:cond delay="0"/>
                                          </p:stCondLst>
                                        </p:cTn>
                                        <p:tgtEl>
                                          <p:spTgt spid="28"/>
                                        </p:tgtEl>
                                        <p:attrNameLst>
                                          <p:attrName>style.visibility</p:attrName>
                                        </p:attrNameLst>
                                      </p:cBhvr>
                                      <p:to>
                                        <p:strVal val="visible"/>
                                      </p:to>
                                    </p:set>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grpId="0" nodeType="clickEffect">
                                  <p:stCondLst>
                                    <p:cond delay="0"/>
                                  </p:stCondLst>
                                  <p:childTnLst>
                                    <p:set>
                                      <p:cBhvr>
                                        <p:cTn id="67" dur="1" fill="hold">
                                          <p:stCondLst>
                                            <p:cond delay="0"/>
                                          </p:stCondLst>
                                        </p:cTn>
                                        <p:tgtEl>
                                          <p:spTgt spid="23"/>
                                        </p:tgtEl>
                                        <p:attrNameLst>
                                          <p:attrName>style.visibility</p:attrName>
                                        </p:attrNameLst>
                                      </p:cBhvr>
                                      <p:to>
                                        <p:strVal val="visible"/>
                                      </p:to>
                                    </p:set>
                                  </p:childTnLst>
                                </p:cTn>
                              </p:par>
                              <p:par>
                                <p:cTn id="68" presetID="1" presetClass="entr" presetSubtype="0" fill="hold" grpId="0" nodeType="withEffect">
                                  <p:stCondLst>
                                    <p:cond delay="0"/>
                                  </p:stCondLst>
                                  <p:childTnLst>
                                    <p:set>
                                      <p:cBhvr>
                                        <p:cTn id="69" dur="1" fill="hold">
                                          <p:stCondLst>
                                            <p:cond delay="0"/>
                                          </p:stCondLst>
                                        </p:cTn>
                                        <p:tgtEl>
                                          <p:spTgt spid="13"/>
                                        </p:tgtEl>
                                        <p:attrNameLst>
                                          <p:attrName>style.visibility</p:attrName>
                                        </p:attrNameLst>
                                      </p:cBhvr>
                                      <p:to>
                                        <p:strVal val="visible"/>
                                      </p:to>
                                    </p:set>
                                  </p:childTnLst>
                                </p:cTn>
                              </p:par>
                            </p:childTnLst>
                          </p:cTn>
                        </p:par>
                      </p:childTnLst>
                    </p:cTn>
                  </p:par>
                  <p:par>
                    <p:cTn id="70" fill="hold">
                      <p:stCondLst>
                        <p:cond delay="indefinite"/>
                      </p:stCondLst>
                      <p:childTnLst>
                        <p:par>
                          <p:cTn id="71" fill="hold">
                            <p:stCondLst>
                              <p:cond delay="0"/>
                            </p:stCondLst>
                            <p:childTnLst>
                              <p:par>
                                <p:cTn id="72" presetID="1" presetClass="entr" presetSubtype="0" fill="hold" nodeType="clickEffect">
                                  <p:stCondLst>
                                    <p:cond delay="0"/>
                                  </p:stCondLst>
                                  <p:childTnLst>
                                    <p:set>
                                      <p:cBhvr>
                                        <p:cTn id="73" dur="1" fill="hold">
                                          <p:stCondLst>
                                            <p:cond delay="0"/>
                                          </p:stCondLst>
                                        </p:cTn>
                                        <p:tgtEl>
                                          <p:spTgt spid="30"/>
                                        </p:tgtEl>
                                        <p:attrNameLst>
                                          <p:attrName>style.visibility</p:attrName>
                                        </p:attrNameLst>
                                      </p:cBhvr>
                                      <p:to>
                                        <p:strVal val="visible"/>
                                      </p:to>
                                    </p:set>
                                  </p:childTnLst>
                                </p:cTn>
                              </p:par>
                              <p:par>
                                <p:cTn id="74" presetID="1" presetClass="entr" presetSubtype="0" fill="hold" grpId="0" nodeType="withEffect">
                                  <p:stCondLst>
                                    <p:cond delay="0"/>
                                  </p:stCondLst>
                                  <p:childTnLst>
                                    <p:set>
                                      <p:cBhvr>
                                        <p:cTn id="75" dur="1" fill="hold">
                                          <p:stCondLst>
                                            <p:cond delay="0"/>
                                          </p:stCondLst>
                                        </p:cTn>
                                        <p:tgtEl>
                                          <p:spTgt spid="29"/>
                                        </p:tgtEl>
                                        <p:attrNameLst>
                                          <p:attrName>style.visibility</p:attrName>
                                        </p:attrNameLst>
                                      </p:cBhvr>
                                      <p:to>
                                        <p:strVal val="visible"/>
                                      </p:to>
                                    </p:set>
                                  </p:childTnLst>
                                </p:cTn>
                              </p:par>
                            </p:childTnLst>
                          </p:cTn>
                        </p:par>
                      </p:childTnLst>
                    </p:cTn>
                  </p:par>
                  <p:par>
                    <p:cTn id="76" fill="hold">
                      <p:stCondLst>
                        <p:cond delay="indefinite"/>
                      </p:stCondLst>
                      <p:childTnLst>
                        <p:par>
                          <p:cTn id="77" fill="hold">
                            <p:stCondLst>
                              <p:cond delay="0"/>
                            </p:stCondLst>
                            <p:childTnLst>
                              <p:par>
                                <p:cTn id="78" presetID="1" presetClass="entr" presetSubtype="0" fill="hold" grpId="0" nodeType="clickEffect">
                                  <p:stCondLst>
                                    <p:cond delay="0"/>
                                  </p:stCondLst>
                                  <p:childTnLst>
                                    <p:set>
                                      <p:cBhvr>
                                        <p:cTn id="79" dur="1" fill="hold">
                                          <p:stCondLst>
                                            <p:cond delay="0"/>
                                          </p:stCondLst>
                                        </p:cTn>
                                        <p:tgtEl>
                                          <p:spTgt spid="24"/>
                                        </p:tgtEl>
                                        <p:attrNameLst>
                                          <p:attrName>style.visibility</p:attrName>
                                        </p:attrNameLst>
                                      </p:cBhvr>
                                      <p:to>
                                        <p:strVal val="visible"/>
                                      </p:to>
                                    </p:set>
                                  </p:childTnLst>
                                </p:cTn>
                              </p:par>
                            </p:childTnLst>
                          </p:cTn>
                        </p:par>
                      </p:childTnLst>
                    </p:cTn>
                  </p:par>
                  <p:par>
                    <p:cTn id="80" fill="hold">
                      <p:stCondLst>
                        <p:cond delay="indefinite"/>
                      </p:stCondLst>
                      <p:childTnLst>
                        <p:par>
                          <p:cTn id="81" fill="hold">
                            <p:stCondLst>
                              <p:cond delay="0"/>
                            </p:stCondLst>
                            <p:childTnLst>
                              <p:par>
                                <p:cTn id="82" presetID="1" presetClass="entr" presetSubtype="0" fill="hold" grpId="0" nodeType="clickEffect">
                                  <p:stCondLst>
                                    <p:cond delay="0"/>
                                  </p:stCondLst>
                                  <p:childTnLst>
                                    <p:set>
                                      <p:cBhvr>
                                        <p:cTn id="83" dur="1" fill="hold">
                                          <p:stCondLst>
                                            <p:cond delay="0"/>
                                          </p:stCondLst>
                                        </p:cTn>
                                        <p:tgtEl>
                                          <p:spTgt spid="14"/>
                                        </p:tgtEl>
                                        <p:attrNameLst>
                                          <p:attrName>style.visibility</p:attrName>
                                        </p:attrNameLst>
                                      </p:cBhvr>
                                      <p:to>
                                        <p:strVal val="visible"/>
                                      </p:to>
                                    </p:set>
                                  </p:childTnLst>
                                </p:cTn>
                              </p:par>
                            </p:childTnLst>
                          </p:cTn>
                        </p:par>
                      </p:childTnLst>
                    </p:cTn>
                  </p:par>
                  <p:par>
                    <p:cTn id="84" fill="hold">
                      <p:stCondLst>
                        <p:cond delay="indefinite"/>
                      </p:stCondLst>
                      <p:childTnLst>
                        <p:par>
                          <p:cTn id="85" fill="hold">
                            <p:stCondLst>
                              <p:cond delay="0"/>
                            </p:stCondLst>
                            <p:childTnLst>
                              <p:par>
                                <p:cTn id="86" presetID="1" presetClass="entr" presetSubtype="0" fill="hold" nodeType="clickEffect">
                                  <p:stCondLst>
                                    <p:cond delay="0"/>
                                  </p:stCondLst>
                                  <p:childTnLst>
                                    <p:set>
                                      <p:cBhvr>
                                        <p:cTn id="87" dur="1" fill="hold">
                                          <p:stCondLst>
                                            <p:cond delay="0"/>
                                          </p:stCondLst>
                                        </p:cTn>
                                        <p:tgtEl>
                                          <p:spTgt spid="32"/>
                                        </p:tgtEl>
                                        <p:attrNameLst>
                                          <p:attrName>style.visibility</p:attrName>
                                        </p:attrNameLst>
                                      </p:cBhvr>
                                      <p:to>
                                        <p:strVal val="visible"/>
                                      </p:to>
                                    </p:set>
                                  </p:childTnLst>
                                </p:cTn>
                              </p:par>
                              <p:par>
                                <p:cTn id="88" presetID="1" presetClass="entr" presetSubtype="0" fill="hold" grpId="0" nodeType="withEffect">
                                  <p:stCondLst>
                                    <p:cond delay="0"/>
                                  </p:stCondLst>
                                  <p:childTnLst>
                                    <p:set>
                                      <p:cBhvr>
                                        <p:cTn id="89" dur="1" fill="hold">
                                          <p:stCondLst>
                                            <p:cond delay="0"/>
                                          </p:stCondLst>
                                        </p:cTn>
                                        <p:tgtEl>
                                          <p:spTgt spid="31"/>
                                        </p:tgtEl>
                                        <p:attrNameLst>
                                          <p:attrName>style.visibility</p:attrName>
                                        </p:attrNameLst>
                                      </p:cBhvr>
                                      <p:to>
                                        <p:strVal val="visible"/>
                                      </p:to>
                                    </p:set>
                                  </p:childTnLst>
                                </p:cTn>
                              </p:par>
                            </p:childTnLst>
                          </p:cTn>
                        </p:par>
                      </p:childTnLst>
                    </p:cTn>
                  </p:par>
                  <p:par>
                    <p:cTn id="90" fill="hold">
                      <p:stCondLst>
                        <p:cond delay="indefinite"/>
                      </p:stCondLst>
                      <p:childTnLst>
                        <p:par>
                          <p:cTn id="91" fill="hold">
                            <p:stCondLst>
                              <p:cond delay="0"/>
                            </p:stCondLst>
                            <p:childTnLst>
                              <p:par>
                                <p:cTn id="92" presetID="1" presetClass="entr" presetSubtype="0" fill="hold" grpId="0" nodeType="clickEffect">
                                  <p:stCondLst>
                                    <p:cond delay="0"/>
                                  </p:stCondLst>
                                  <p:childTnLst>
                                    <p:set>
                                      <p:cBhvr>
                                        <p:cTn id="93" dur="1" fill="hold">
                                          <p:stCondLst>
                                            <p:cond delay="0"/>
                                          </p:stCondLst>
                                        </p:cTn>
                                        <p:tgtEl>
                                          <p:spTgt spid="25"/>
                                        </p:tgtEl>
                                        <p:attrNameLst>
                                          <p:attrName>style.visibility</p:attrName>
                                        </p:attrNameLst>
                                      </p:cBhvr>
                                      <p:to>
                                        <p:strVal val="visible"/>
                                      </p:to>
                                    </p:set>
                                  </p:childTnLst>
                                </p:cTn>
                              </p:par>
                            </p:childTnLst>
                          </p:cTn>
                        </p:par>
                      </p:childTnLst>
                    </p:cTn>
                  </p:par>
                  <p:par>
                    <p:cTn id="94" fill="hold">
                      <p:stCondLst>
                        <p:cond delay="indefinite"/>
                      </p:stCondLst>
                      <p:childTnLst>
                        <p:par>
                          <p:cTn id="95" fill="hold">
                            <p:stCondLst>
                              <p:cond delay="0"/>
                            </p:stCondLst>
                            <p:childTnLst>
                              <p:par>
                                <p:cTn id="96" presetID="1" presetClass="entr" presetSubtype="0" fill="hold" grpId="0" nodeType="clickEffect">
                                  <p:stCondLst>
                                    <p:cond delay="0"/>
                                  </p:stCondLst>
                                  <p:childTnLst>
                                    <p:set>
                                      <p:cBhvr>
                                        <p:cTn id="97" dur="1" fill="hold">
                                          <p:stCondLst>
                                            <p:cond delay="0"/>
                                          </p:stCondLst>
                                        </p:cTn>
                                        <p:tgtEl>
                                          <p:spTgt spid="22"/>
                                        </p:tgtEl>
                                        <p:attrNameLst>
                                          <p:attrName>style.visibility</p:attrName>
                                        </p:attrNameLst>
                                      </p:cBhvr>
                                      <p:to>
                                        <p:strVal val="visible"/>
                                      </p:to>
                                    </p:set>
                                  </p:childTnLst>
                                </p:cTn>
                              </p:par>
                            </p:childTnLst>
                          </p:cTn>
                        </p:par>
                      </p:childTnLst>
                    </p:cTn>
                  </p:par>
                  <p:par>
                    <p:cTn id="98" fill="hold">
                      <p:stCondLst>
                        <p:cond delay="indefinite"/>
                      </p:stCondLst>
                      <p:childTnLst>
                        <p:par>
                          <p:cTn id="99" fill="hold">
                            <p:stCondLst>
                              <p:cond delay="0"/>
                            </p:stCondLst>
                            <p:childTnLst>
                              <p:par>
                                <p:cTn id="100" presetID="22" presetClass="entr" presetSubtype="2" fill="hold" grpId="0" nodeType="clickEffect">
                                  <p:stCondLst>
                                    <p:cond delay="0"/>
                                  </p:stCondLst>
                                  <p:childTnLst>
                                    <p:set>
                                      <p:cBhvr>
                                        <p:cTn id="101" dur="1" fill="hold">
                                          <p:stCondLst>
                                            <p:cond delay="0"/>
                                          </p:stCondLst>
                                        </p:cTn>
                                        <p:tgtEl>
                                          <p:spTgt spid="33"/>
                                        </p:tgtEl>
                                        <p:attrNameLst>
                                          <p:attrName>style.visibility</p:attrName>
                                        </p:attrNameLst>
                                      </p:cBhvr>
                                      <p:to>
                                        <p:strVal val="visible"/>
                                      </p:to>
                                    </p:set>
                                    <p:animEffect transition="in" filter="wipe(right)">
                                      <p:cBhvr>
                                        <p:cTn id="102" dur="500"/>
                                        <p:tgtEl>
                                          <p:spTgt spid="33"/>
                                        </p:tgtEl>
                                      </p:cBhvr>
                                    </p:animEffect>
                                  </p:childTnLst>
                                </p:cTn>
                              </p:par>
                              <p:par>
                                <p:cTn id="103" presetID="22" presetClass="entr" presetSubtype="2" fill="hold" nodeType="withEffect">
                                  <p:stCondLst>
                                    <p:cond delay="0"/>
                                  </p:stCondLst>
                                  <p:childTnLst>
                                    <p:set>
                                      <p:cBhvr>
                                        <p:cTn id="104" dur="1" fill="hold">
                                          <p:stCondLst>
                                            <p:cond delay="0"/>
                                          </p:stCondLst>
                                        </p:cTn>
                                        <p:tgtEl>
                                          <p:spTgt spid="34"/>
                                        </p:tgtEl>
                                        <p:attrNameLst>
                                          <p:attrName>style.visibility</p:attrName>
                                        </p:attrNameLst>
                                      </p:cBhvr>
                                      <p:to>
                                        <p:strVal val="visible"/>
                                      </p:to>
                                    </p:set>
                                    <p:animEffect transition="in" filter="wipe(right)">
                                      <p:cBhvr>
                                        <p:cTn id="105" dur="500"/>
                                        <p:tgtEl>
                                          <p:spTgt spid="34"/>
                                        </p:tgtEl>
                                      </p:cBhvr>
                                    </p:animEffect>
                                  </p:childTnLst>
                                </p:cTn>
                              </p:par>
                            </p:childTnLst>
                          </p:cTn>
                        </p:par>
                      </p:childTnLst>
                    </p:cTn>
                  </p:par>
                  <p:par>
                    <p:cTn id="106" fill="hold">
                      <p:stCondLst>
                        <p:cond delay="indefinite"/>
                      </p:stCondLst>
                      <p:childTnLst>
                        <p:par>
                          <p:cTn id="107" fill="hold">
                            <p:stCondLst>
                              <p:cond delay="0"/>
                            </p:stCondLst>
                            <p:childTnLst>
                              <p:par>
                                <p:cTn id="108" presetID="1" presetClass="entr" presetSubtype="0" fill="hold" grpId="0" nodeType="clickEffect">
                                  <p:stCondLst>
                                    <p:cond delay="0"/>
                                  </p:stCondLst>
                                  <p:childTnLst>
                                    <p:set>
                                      <p:cBhvr>
                                        <p:cTn id="109"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9" grpId="0"/>
      <p:bldP spid="21" grpId="0"/>
      <p:bldP spid="22" grpId="0"/>
      <p:bldP spid="23" grpId="0"/>
      <p:bldP spid="24" grpId="0"/>
      <p:bldP spid="25" grpId="0"/>
      <p:bldP spid="27" grpId="0"/>
      <p:bldP spid="29" grpId="0"/>
      <p:bldP spid="31" grpId="0"/>
      <p:bldP spid="33" grpId="0"/>
      <p:bldP spid="35" grpId="0"/>
      <p:bldP spid="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61388" y="41906"/>
            <a:ext cx="8588861" cy="838200"/>
          </a:xfrm>
        </p:spPr>
        <p:txBody>
          <a:bodyPr/>
          <a:lstStyle/>
          <a:p>
            <a:r>
              <a:rPr lang="en-US" sz="3200" dirty="0"/>
              <a:t>Network, Broadcast, and Host Addresses </a:t>
            </a:r>
          </a:p>
        </p:txBody>
      </p:sp>
      <p:pic>
        <p:nvPicPr>
          <p:cNvPr id="2" name="Picture 1">
            <a:extLst>
              <a:ext uri="{FF2B5EF4-FFF2-40B4-BE49-F238E27FC236}">
                <a16:creationId xmlns:a16="http://schemas.microsoft.com/office/drawing/2014/main" id="{30364B7D-6900-4496-A4DA-223D26795612}"/>
              </a:ext>
            </a:extLst>
          </p:cNvPr>
          <p:cNvPicPr>
            <a:picLocks noChangeAspect="1"/>
          </p:cNvPicPr>
          <p:nvPr/>
        </p:nvPicPr>
        <p:blipFill>
          <a:blip r:embed="rId3"/>
          <a:stretch>
            <a:fillRect/>
          </a:stretch>
        </p:blipFill>
        <p:spPr>
          <a:xfrm>
            <a:off x="2265092" y="956134"/>
            <a:ext cx="3703629" cy="893979"/>
          </a:xfrm>
          <a:prstGeom prst="rect">
            <a:avLst/>
          </a:prstGeom>
        </p:spPr>
      </p:pic>
      <p:pic>
        <p:nvPicPr>
          <p:cNvPr id="7" name="Picture 6">
            <a:extLst>
              <a:ext uri="{FF2B5EF4-FFF2-40B4-BE49-F238E27FC236}">
                <a16:creationId xmlns:a16="http://schemas.microsoft.com/office/drawing/2014/main" id="{11732B0E-F482-40ED-9DBD-EAB58C01E345}"/>
              </a:ext>
            </a:extLst>
          </p:cNvPr>
          <p:cNvPicPr>
            <a:picLocks noChangeAspect="1"/>
          </p:cNvPicPr>
          <p:nvPr/>
        </p:nvPicPr>
        <p:blipFill>
          <a:blip r:embed="rId4"/>
          <a:stretch>
            <a:fillRect/>
          </a:stretch>
        </p:blipFill>
        <p:spPr>
          <a:xfrm>
            <a:off x="2265092" y="2192699"/>
            <a:ext cx="3703629" cy="873583"/>
          </a:xfrm>
          <a:prstGeom prst="rect">
            <a:avLst/>
          </a:prstGeom>
        </p:spPr>
      </p:pic>
      <p:pic>
        <p:nvPicPr>
          <p:cNvPr id="3" name="Picture 2">
            <a:extLst>
              <a:ext uri="{FF2B5EF4-FFF2-40B4-BE49-F238E27FC236}">
                <a16:creationId xmlns:a16="http://schemas.microsoft.com/office/drawing/2014/main" id="{A2CCEADF-1D05-408D-BA08-1A3BE617939E}"/>
              </a:ext>
            </a:extLst>
          </p:cNvPr>
          <p:cNvPicPr>
            <a:picLocks noChangeAspect="1"/>
          </p:cNvPicPr>
          <p:nvPr/>
        </p:nvPicPr>
        <p:blipFill>
          <a:blip r:embed="rId5"/>
          <a:stretch>
            <a:fillRect/>
          </a:stretch>
        </p:blipFill>
        <p:spPr>
          <a:xfrm>
            <a:off x="2284146" y="3299424"/>
            <a:ext cx="3721909" cy="891802"/>
          </a:xfrm>
          <a:prstGeom prst="rect">
            <a:avLst/>
          </a:prstGeom>
        </p:spPr>
      </p:pic>
      <p:pic>
        <p:nvPicPr>
          <p:cNvPr id="8" name="Picture 7">
            <a:extLst>
              <a:ext uri="{FF2B5EF4-FFF2-40B4-BE49-F238E27FC236}">
                <a16:creationId xmlns:a16="http://schemas.microsoft.com/office/drawing/2014/main" id="{B0216999-CF5F-4821-AF46-6EB3ABE0C2A1}"/>
              </a:ext>
            </a:extLst>
          </p:cNvPr>
          <p:cNvPicPr>
            <a:picLocks noChangeAspect="1"/>
          </p:cNvPicPr>
          <p:nvPr/>
        </p:nvPicPr>
        <p:blipFill>
          <a:blip r:embed="rId6"/>
          <a:stretch>
            <a:fillRect/>
          </a:stretch>
        </p:blipFill>
        <p:spPr>
          <a:xfrm>
            <a:off x="2265092" y="4410155"/>
            <a:ext cx="3730994" cy="893979"/>
          </a:xfrm>
          <a:prstGeom prst="rect">
            <a:avLst/>
          </a:prstGeom>
        </p:spPr>
      </p:pic>
      <p:pic>
        <p:nvPicPr>
          <p:cNvPr id="9" name="Picture 8">
            <a:extLst>
              <a:ext uri="{FF2B5EF4-FFF2-40B4-BE49-F238E27FC236}">
                <a16:creationId xmlns:a16="http://schemas.microsoft.com/office/drawing/2014/main" id="{6A4D3792-3A7E-4F32-AC0B-AE2E21F394DE}"/>
              </a:ext>
            </a:extLst>
          </p:cNvPr>
          <p:cNvPicPr>
            <a:picLocks noChangeAspect="1"/>
          </p:cNvPicPr>
          <p:nvPr/>
        </p:nvPicPr>
        <p:blipFill>
          <a:blip r:embed="rId7"/>
          <a:stretch>
            <a:fillRect/>
          </a:stretch>
        </p:blipFill>
        <p:spPr>
          <a:xfrm>
            <a:off x="2274178" y="5496566"/>
            <a:ext cx="3694544" cy="903111"/>
          </a:xfrm>
          <a:prstGeom prst="rect">
            <a:avLst/>
          </a:prstGeom>
        </p:spPr>
      </p:pic>
      <p:sp>
        <p:nvSpPr>
          <p:cNvPr id="10" name="TextBox 9">
            <a:extLst>
              <a:ext uri="{FF2B5EF4-FFF2-40B4-BE49-F238E27FC236}">
                <a16:creationId xmlns:a16="http://schemas.microsoft.com/office/drawing/2014/main" id="{F6AFFFAA-BF29-4011-8597-2805BC84F08E}"/>
              </a:ext>
            </a:extLst>
          </p:cNvPr>
          <p:cNvSpPr txBox="1"/>
          <p:nvPr/>
        </p:nvSpPr>
        <p:spPr>
          <a:xfrm>
            <a:off x="170548" y="1295203"/>
            <a:ext cx="2401556" cy="369332"/>
          </a:xfrm>
          <a:prstGeom prst="rect">
            <a:avLst/>
          </a:prstGeom>
          <a:noFill/>
        </p:spPr>
        <p:txBody>
          <a:bodyPr wrap="square" rtlCol="0">
            <a:spAutoFit/>
          </a:bodyPr>
          <a:lstStyle/>
          <a:p>
            <a:r>
              <a:rPr lang="en-AU" dirty="0">
                <a:solidFill>
                  <a:schemeClr val="bg2"/>
                </a:solidFill>
              </a:rPr>
              <a:t>Network address: </a:t>
            </a:r>
            <a:endParaRPr lang="en-US" dirty="0">
              <a:solidFill>
                <a:schemeClr val="bg2"/>
              </a:solidFill>
            </a:endParaRPr>
          </a:p>
        </p:txBody>
      </p:sp>
      <p:sp>
        <p:nvSpPr>
          <p:cNvPr id="18" name="TextBox 17">
            <a:extLst>
              <a:ext uri="{FF2B5EF4-FFF2-40B4-BE49-F238E27FC236}">
                <a16:creationId xmlns:a16="http://schemas.microsoft.com/office/drawing/2014/main" id="{FD7AEC03-CD6B-491C-B41A-4987A386FDFB}"/>
              </a:ext>
            </a:extLst>
          </p:cNvPr>
          <p:cNvSpPr txBox="1"/>
          <p:nvPr/>
        </p:nvSpPr>
        <p:spPr>
          <a:xfrm>
            <a:off x="170548" y="2582818"/>
            <a:ext cx="2401556" cy="369332"/>
          </a:xfrm>
          <a:prstGeom prst="rect">
            <a:avLst/>
          </a:prstGeom>
          <a:noFill/>
        </p:spPr>
        <p:txBody>
          <a:bodyPr wrap="square" rtlCol="0">
            <a:spAutoFit/>
          </a:bodyPr>
          <a:lstStyle/>
          <a:p>
            <a:r>
              <a:rPr lang="en-AU" dirty="0">
                <a:solidFill>
                  <a:schemeClr val="bg2"/>
                </a:solidFill>
              </a:rPr>
              <a:t>Broadcast address: </a:t>
            </a:r>
            <a:endParaRPr lang="en-US" dirty="0">
              <a:solidFill>
                <a:schemeClr val="bg2"/>
              </a:solidFill>
            </a:endParaRPr>
          </a:p>
        </p:txBody>
      </p:sp>
      <p:sp>
        <p:nvSpPr>
          <p:cNvPr id="19" name="TextBox 18">
            <a:extLst>
              <a:ext uri="{FF2B5EF4-FFF2-40B4-BE49-F238E27FC236}">
                <a16:creationId xmlns:a16="http://schemas.microsoft.com/office/drawing/2014/main" id="{9A2BC320-A2AF-440C-A05D-802C402BA753}"/>
              </a:ext>
            </a:extLst>
          </p:cNvPr>
          <p:cNvSpPr txBox="1"/>
          <p:nvPr/>
        </p:nvSpPr>
        <p:spPr>
          <a:xfrm>
            <a:off x="170548" y="4852540"/>
            <a:ext cx="2401556" cy="369332"/>
          </a:xfrm>
          <a:prstGeom prst="rect">
            <a:avLst/>
          </a:prstGeom>
          <a:noFill/>
        </p:spPr>
        <p:txBody>
          <a:bodyPr wrap="square" rtlCol="0">
            <a:spAutoFit/>
          </a:bodyPr>
          <a:lstStyle/>
          <a:p>
            <a:r>
              <a:rPr lang="en-AU" dirty="0">
                <a:solidFill>
                  <a:schemeClr val="bg2"/>
                </a:solidFill>
              </a:rPr>
              <a:t>1</a:t>
            </a:r>
            <a:r>
              <a:rPr lang="en-AU" baseline="30000" dirty="0">
                <a:solidFill>
                  <a:schemeClr val="bg2"/>
                </a:solidFill>
              </a:rPr>
              <a:t>st</a:t>
            </a:r>
            <a:r>
              <a:rPr lang="en-AU" dirty="0">
                <a:solidFill>
                  <a:schemeClr val="bg2"/>
                </a:solidFill>
              </a:rPr>
              <a:t> host address: </a:t>
            </a:r>
            <a:endParaRPr lang="en-US" dirty="0">
              <a:solidFill>
                <a:schemeClr val="bg2"/>
              </a:solidFill>
            </a:endParaRPr>
          </a:p>
        </p:txBody>
      </p:sp>
      <p:sp>
        <p:nvSpPr>
          <p:cNvPr id="20" name="TextBox 19">
            <a:extLst>
              <a:ext uri="{FF2B5EF4-FFF2-40B4-BE49-F238E27FC236}">
                <a16:creationId xmlns:a16="http://schemas.microsoft.com/office/drawing/2014/main" id="{2BEE6802-1D57-4EF2-8291-21F74D554976}"/>
              </a:ext>
            </a:extLst>
          </p:cNvPr>
          <p:cNvSpPr txBox="1"/>
          <p:nvPr/>
        </p:nvSpPr>
        <p:spPr>
          <a:xfrm>
            <a:off x="170548" y="3685767"/>
            <a:ext cx="2401556" cy="369332"/>
          </a:xfrm>
          <a:prstGeom prst="rect">
            <a:avLst/>
          </a:prstGeom>
          <a:noFill/>
        </p:spPr>
        <p:txBody>
          <a:bodyPr wrap="square" rtlCol="0">
            <a:spAutoFit/>
          </a:bodyPr>
          <a:lstStyle/>
          <a:p>
            <a:r>
              <a:rPr lang="en-AU" dirty="0">
                <a:solidFill>
                  <a:schemeClr val="bg2"/>
                </a:solidFill>
              </a:rPr>
              <a:t>Host address: </a:t>
            </a:r>
            <a:endParaRPr lang="en-US" dirty="0">
              <a:solidFill>
                <a:schemeClr val="bg2"/>
              </a:solidFill>
            </a:endParaRPr>
          </a:p>
        </p:txBody>
      </p:sp>
      <p:sp>
        <p:nvSpPr>
          <p:cNvPr id="21" name="TextBox 20">
            <a:extLst>
              <a:ext uri="{FF2B5EF4-FFF2-40B4-BE49-F238E27FC236}">
                <a16:creationId xmlns:a16="http://schemas.microsoft.com/office/drawing/2014/main" id="{AA78121B-B259-46F2-9852-E59DBF9092A8}"/>
              </a:ext>
            </a:extLst>
          </p:cNvPr>
          <p:cNvSpPr txBox="1"/>
          <p:nvPr/>
        </p:nvSpPr>
        <p:spPr>
          <a:xfrm>
            <a:off x="170548" y="5806978"/>
            <a:ext cx="2401556" cy="369332"/>
          </a:xfrm>
          <a:prstGeom prst="rect">
            <a:avLst/>
          </a:prstGeom>
          <a:noFill/>
        </p:spPr>
        <p:txBody>
          <a:bodyPr wrap="square" rtlCol="0">
            <a:spAutoFit/>
          </a:bodyPr>
          <a:lstStyle/>
          <a:p>
            <a:r>
              <a:rPr lang="en-AU" dirty="0">
                <a:solidFill>
                  <a:schemeClr val="bg2"/>
                </a:solidFill>
              </a:rPr>
              <a:t>Last host address: </a:t>
            </a:r>
            <a:endParaRPr lang="en-US" dirty="0">
              <a:solidFill>
                <a:schemeClr val="bg2"/>
              </a:solidFill>
            </a:endParaRPr>
          </a:p>
        </p:txBody>
      </p:sp>
      <p:grpSp>
        <p:nvGrpSpPr>
          <p:cNvPr id="4" name="Group 3">
            <a:extLst>
              <a:ext uri="{FF2B5EF4-FFF2-40B4-BE49-F238E27FC236}">
                <a16:creationId xmlns:a16="http://schemas.microsoft.com/office/drawing/2014/main" id="{2201E72B-F2D8-4E9B-8EA7-B6FDAB5CBBB1}"/>
              </a:ext>
            </a:extLst>
          </p:cNvPr>
          <p:cNvGrpSpPr/>
          <p:nvPr/>
        </p:nvGrpSpPr>
        <p:grpSpPr>
          <a:xfrm>
            <a:off x="5946946" y="1030163"/>
            <a:ext cx="1968113" cy="525795"/>
            <a:chOff x="5946946" y="1030163"/>
            <a:chExt cx="1968113" cy="525795"/>
          </a:xfrm>
        </p:grpSpPr>
        <p:pic>
          <p:nvPicPr>
            <p:cNvPr id="13" name="Picture 12">
              <a:extLst>
                <a:ext uri="{FF2B5EF4-FFF2-40B4-BE49-F238E27FC236}">
                  <a16:creationId xmlns:a16="http://schemas.microsoft.com/office/drawing/2014/main" id="{4DCAE1CF-EA9A-4588-B21B-25D17B810A96}"/>
                </a:ext>
              </a:extLst>
            </p:cNvPr>
            <p:cNvPicPr>
              <a:picLocks noChangeAspect="1"/>
            </p:cNvPicPr>
            <p:nvPr/>
          </p:nvPicPr>
          <p:blipFill>
            <a:blip r:embed="rId8"/>
            <a:stretch>
              <a:fillRect/>
            </a:stretch>
          </p:blipFill>
          <p:spPr>
            <a:xfrm>
              <a:off x="6610134" y="1030163"/>
              <a:ext cx="1304925" cy="495300"/>
            </a:xfrm>
            <a:prstGeom prst="rect">
              <a:avLst/>
            </a:prstGeom>
          </p:spPr>
        </p:pic>
        <p:cxnSp>
          <p:nvCxnSpPr>
            <p:cNvPr id="23" name="Straight Arrow Connector 22">
              <a:extLst>
                <a:ext uri="{FF2B5EF4-FFF2-40B4-BE49-F238E27FC236}">
                  <a16:creationId xmlns:a16="http://schemas.microsoft.com/office/drawing/2014/main" id="{CAF0508F-5FF6-4FA1-8AA4-A7E221570353}"/>
                </a:ext>
              </a:extLst>
            </p:cNvPr>
            <p:cNvCxnSpPr>
              <a:cxnSpLocks/>
              <a:stCxn id="13" idx="1"/>
            </p:cNvCxnSpPr>
            <p:nvPr/>
          </p:nvCxnSpPr>
          <p:spPr>
            <a:xfrm flipH="1">
              <a:off x="5946946" y="1277813"/>
              <a:ext cx="663188" cy="278145"/>
            </a:xfrm>
            <a:prstGeom prst="straightConnector1">
              <a:avLst/>
            </a:prstGeom>
            <a:ln w="28575">
              <a:tailEnd type="triangle"/>
            </a:ln>
          </p:spPr>
          <p:style>
            <a:lnRef idx="1">
              <a:schemeClr val="accent6"/>
            </a:lnRef>
            <a:fillRef idx="0">
              <a:schemeClr val="accent6"/>
            </a:fillRef>
            <a:effectRef idx="0">
              <a:schemeClr val="accent6"/>
            </a:effectRef>
            <a:fontRef idx="minor">
              <a:schemeClr val="tx1"/>
            </a:fontRef>
          </p:style>
        </p:cxnSp>
      </p:grpSp>
      <p:grpSp>
        <p:nvGrpSpPr>
          <p:cNvPr id="5" name="Group 4">
            <a:extLst>
              <a:ext uri="{FF2B5EF4-FFF2-40B4-BE49-F238E27FC236}">
                <a16:creationId xmlns:a16="http://schemas.microsoft.com/office/drawing/2014/main" id="{1D221E3A-4664-422A-B18E-356D7060322F}"/>
              </a:ext>
            </a:extLst>
          </p:cNvPr>
          <p:cNvGrpSpPr/>
          <p:nvPr/>
        </p:nvGrpSpPr>
        <p:grpSpPr>
          <a:xfrm>
            <a:off x="5946947" y="2237288"/>
            <a:ext cx="2016996" cy="522288"/>
            <a:chOff x="5946947" y="2237288"/>
            <a:chExt cx="2016996" cy="522288"/>
          </a:xfrm>
        </p:grpSpPr>
        <p:pic>
          <p:nvPicPr>
            <p:cNvPr id="14" name="Picture 13">
              <a:extLst>
                <a:ext uri="{FF2B5EF4-FFF2-40B4-BE49-F238E27FC236}">
                  <a16:creationId xmlns:a16="http://schemas.microsoft.com/office/drawing/2014/main" id="{98BF06F4-E508-48E9-AFB0-E23EC17A95F3}"/>
                </a:ext>
              </a:extLst>
            </p:cNvPr>
            <p:cNvPicPr>
              <a:picLocks noChangeAspect="1"/>
            </p:cNvPicPr>
            <p:nvPr/>
          </p:nvPicPr>
          <p:blipFill>
            <a:blip r:embed="rId9"/>
            <a:stretch>
              <a:fillRect/>
            </a:stretch>
          </p:blipFill>
          <p:spPr>
            <a:xfrm>
              <a:off x="6630443" y="2237288"/>
              <a:ext cx="1333500" cy="495300"/>
            </a:xfrm>
            <a:prstGeom prst="rect">
              <a:avLst/>
            </a:prstGeom>
          </p:spPr>
        </p:pic>
        <p:cxnSp>
          <p:nvCxnSpPr>
            <p:cNvPr id="29" name="Straight Arrow Connector 28">
              <a:extLst>
                <a:ext uri="{FF2B5EF4-FFF2-40B4-BE49-F238E27FC236}">
                  <a16:creationId xmlns:a16="http://schemas.microsoft.com/office/drawing/2014/main" id="{BD7F11C7-DE38-47A0-9994-0EC7C9724985}"/>
                </a:ext>
              </a:extLst>
            </p:cNvPr>
            <p:cNvCxnSpPr>
              <a:cxnSpLocks/>
              <a:stCxn id="14" idx="1"/>
            </p:cNvCxnSpPr>
            <p:nvPr/>
          </p:nvCxnSpPr>
          <p:spPr>
            <a:xfrm flipH="1">
              <a:off x="5946947" y="2484938"/>
              <a:ext cx="683496" cy="274638"/>
            </a:xfrm>
            <a:prstGeom prst="straightConnector1">
              <a:avLst/>
            </a:prstGeom>
            <a:ln w="28575">
              <a:tailEnd type="triangle"/>
            </a:ln>
          </p:spPr>
          <p:style>
            <a:lnRef idx="1">
              <a:schemeClr val="accent6"/>
            </a:lnRef>
            <a:fillRef idx="0">
              <a:schemeClr val="accent6"/>
            </a:fillRef>
            <a:effectRef idx="0">
              <a:schemeClr val="accent6"/>
            </a:effectRef>
            <a:fontRef idx="minor">
              <a:schemeClr val="tx1"/>
            </a:fontRef>
          </p:style>
        </p:cxnSp>
      </p:grpSp>
      <p:grpSp>
        <p:nvGrpSpPr>
          <p:cNvPr id="11" name="Group 10">
            <a:extLst>
              <a:ext uri="{FF2B5EF4-FFF2-40B4-BE49-F238E27FC236}">
                <a16:creationId xmlns:a16="http://schemas.microsoft.com/office/drawing/2014/main" id="{51A0D4DB-42A9-494A-9311-83A365FFF470}"/>
              </a:ext>
            </a:extLst>
          </p:cNvPr>
          <p:cNvGrpSpPr/>
          <p:nvPr/>
        </p:nvGrpSpPr>
        <p:grpSpPr>
          <a:xfrm>
            <a:off x="5946947" y="4429348"/>
            <a:ext cx="2009400" cy="542890"/>
            <a:chOff x="5946947" y="4429348"/>
            <a:chExt cx="2009400" cy="542890"/>
          </a:xfrm>
        </p:grpSpPr>
        <p:pic>
          <p:nvPicPr>
            <p:cNvPr id="16" name="Picture 15">
              <a:extLst>
                <a:ext uri="{FF2B5EF4-FFF2-40B4-BE49-F238E27FC236}">
                  <a16:creationId xmlns:a16="http://schemas.microsoft.com/office/drawing/2014/main" id="{72F4EC29-C9D7-49AA-A2C4-7324ED014AB5}"/>
                </a:ext>
              </a:extLst>
            </p:cNvPr>
            <p:cNvPicPr>
              <a:picLocks noChangeAspect="1"/>
            </p:cNvPicPr>
            <p:nvPr/>
          </p:nvPicPr>
          <p:blipFill>
            <a:blip r:embed="rId10"/>
            <a:stretch>
              <a:fillRect/>
            </a:stretch>
          </p:blipFill>
          <p:spPr>
            <a:xfrm>
              <a:off x="6630443" y="4429348"/>
              <a:ext cx="1325904" cy="542890"/>
            </a:xfrm>
            <a:prstGeom prst="rect">
              <a:avLst/>
            </a:prstGeom>
          </p:spPr>
        </p:pic>
        <p:cxnSp>
          <p:nvCxnSpPr>
            <p:cNvPr id="36" name="Straight Arrow Connector 35">
              <a:extLst>
                <a:ext uri="{FF2B5EF4-FFF2-40B4-BE49-F238E27FC236}">
                  <a16:creationId xmlns:a16="http://schemas.microsoft.com/office/drawing/2014/main" id="{3630A207-72C9-40BC-858A-23175933763C}"/>
                </a:ext>
              </a:extLst>
            </p:cNvPr>
            <p:cNvCxnSpPr>
              <a:cxnSpLocks/>
            </p:cNvCxnSpPr>
            <p:nvPr/>
          </p:nvCxnSpPr>
          <p:spPr>
            <a:xfrm flipH="1">
              <a:off x="5946947" y="4682592"/>
              <a:ext cx="683496" cy="274638"/>
            </a:xfrm>
            <a:prstGeom prst="straightConnector1">
              <a:avLst/>
            </a:prstGeom>
            <a:ln w="28575">
              <a:tailEnd type="triangle"/>
            </a:ln>
          </p:spPr>
          <p:style>
            <a:lnRef idx="1">
              <a:schemeClr val="accent6"/>
            </a:lnRef>
            <a:fillRef idx="0">
              <a:schemeClr val="accent6"/>
            </a:fillRef>
            <a:effectRef idx="0">
              <a:schemeClr val="accent6"/>
            </a:effectRef>
            <a:fontRef idx="minor">
              <a:schemeClr val="tx1"/>
            </a:fontRef>
          </p:style>
        </p:cxnSp>
      </p:grpSp>
      <p:grpSp>
        <p:nvGrpSpPr>
          <p:cNvPr id="6" name="Group 5">
            <a:extLst>
              <a:ext uri="{FF2B5EF4-FFF2-40B4-BE49-F238E27FC236}">
                <a16:creationId xmlns:a16="http://schemas.microsoft.com/office/drawing/2014/main" id="{33759C2F-1C11-4706-956C-31F4CE34CD97}"/>
              </a:ext>
            </a:extLst>
          </p:cNvPr>
          <p:cNvGrpSpPr/>
          <p:nvPr/>
        </p:nvGrpSpPr>
        <p:grpSpPr>
          <a:xfrm>
            <a:off x="5936607" y="3367413"/>
            <a:ext cx="1982716" cy="525876"/>
            <a:chOff x="5936607" y="3367413"/>
            <a:chExt cx="1982716" cy="525876"/>
          </a:xfrm>
        </p:grpSpPr>
        <p:pic>
          <p:nvPicPr>
            <p:cNvPr id="15" name="Picture 14">
              <a:extLst>
                <a:ext uri="{FF2B5EF4-FFF2-40B4-BE49-F238E27FC236}">
                  <a16:creationId xmlns:a16="http://schemas.microsoft.com/office/drawing/2014/main" id="{57CD8A3C-9F5E-4B20-AF16-6397401C829D}"/>
                </a:ext>
              </a:extLst>
            </p:cNvPr>
            <p:cNvPicPr>
              <a:picLocks noChangeAspect="1"/>
            </p:cNvPicPr>
            <p:nvPr/>
          </p:nvPicPr>
          <p:blipFill>
            <a:blip r:embed="rId11"/>
            <a:stretch>
              <a:fillRect/>
            </a:stretch>
          </p:blipFill>
          <p:spPr>
            <a:xfrm>
              <a:off x="6620103" y="3367413"/>
              <a:ext cx="1299220" cy="525876"/>
            </a:xfrm>
            <a:prstGeom prst="rect">
              <a:avLst/>
            </a:prstGeom>
          </p:spPr>
        </p:pic>
        <p:cxnSp>
          <p:nvCxnSpPr>
            <p:cNvPr id="37" name="Straight Arrow Connector 36">
              <a:extLst>
                <a:ext uri="{FF2B5EF4-FFF2-40B4-BE49-F238E27FC236}">
                  <a16:creationId xmlns:a16="http://schemas.microsoft.com/office/drawing/2014/main" id="{A29AAFEF-E0B5-41DE-A4DC-1FE10896E65D}"/>
                </a:ext>
              </a:extLst>
            </p:cNvPr>
            <p:cNvCxnSpPr>
              <a:cxnSpLocks/>
            </p:cNvCxnSpPr>
            <p:nvPr/>
          </p:nvCxnSpPr>
          <p:spPr>
            <a:xfrm flipH="1">
              <a:off x="5936607" y="3569256"/>
              <a:ext cx="683496" cy="274638"/>
            </a:xfrm>
            <a:prstGeom prst="straightConnector1">
              <a:avLst/>
            </a:prstGeom>
            <a:ln w="28575">
              <a:tailEnd type="triangle"/>
            </a:ln>
          </p:spPr>
          <p:style>
            <a:lnRef idx="1">
              <a:schemeClr val="accent6"/>
            </a:lnRef>
            <a:fillRef idx="0">
              <a:schemeClr val="accent6"/>
            </a:fillRef>
            <a:effectRef idx="0">
              <a:schemeClr val="accent6"/>
            </a:effectRef>
            <a:fontRef idx="minor">
              <a:schemeClr val="tx1"/>
            </a:fontRef>
          </p:style>
        </p:cxnSp>
      </p:grpSp>
      <p:grpSp>
        <p:nvGrpSpPr>
          <p:cNvPr id="22" name="Group 21">
            <a:extLst>
              <a:ext uri="{FF2B5EF4-FFF2-40B4-BE49-F238E27FC236}">
                <a16:creationId xmlns:a16="http://schemas.microsoft.com/office/drawing/2014/main" id="{C306846E-7779-4784-BA6B-76933E7AE2ED}"/>
              </a:ext>
            </a:extLst>
          </p:cNvPr>
          <p:cNvGrpSpPr/>
          <p:nvPr/>
        </p:nvGrpSpPr>
        <p:grpSpPr>
          <a:xfrm>
            <a:off x="5946947" y="5535278"/>
            <a:ext cx="2045530" cy="561449"/>
            <a:chOff x="5946947" y="5535278"/>
            <a:chExt cx="2045530" cy="561449"/>
          </a:xfrm>
        </p:grpSpPr>
        <p:pic>
          <p:nvPicPr>
            <p:cNvPr id="17" name="Picture 16">
              <a:extLst>
                <a:ext uri="{FF2B5EF4-FFF2-40B4-BE49-F238E27FC236}">
                  <a16:creationId xmlns:a16="http://schemas.microsoft.com/office/drawing/2014/main" id="{725C81AA-9707-496D-A40C-14564D80501D}"/>
                </a:ext>
              </a:extLst>
            </p:cNvPr>
            <p:cNvPicPr>
              <a:picLocks noChangeAspect="1"/>
            </p:cNvPicPr>
            <p:nvPr/>
          </p:nvPicPr>
          <p:blipFill>
            <a:blip r:embed="rId12"/>
            <a:stretch>
              <a:fillRect/>
            </a:stretch>
          </p:blipFill>
          <p:spPr>
            <a:xfrm>
              <a:off x="6630443" y="5535278"/>
              <a:ext cx="1362034" cy="561449"/>
            </a:xfrm>
            <a:prstGeom prst="rect">
              <a:avLst/>
            </a:prstGeom>
          </p:spPr>
        </p:pic>
        <p:cxnSp>
          <p:nvCxnSpPr>
            <p:cNvPr id="38" name="Straight Arrow Connector 37">
              <a:extLst>
                <a:ext uri="{FF2B5EF4-FFF2-40B4-BE49-F238E27FC236}">
                  <a16:creationId xmlns:a16="http://schemas.microsoft.com/office/drawing/2014/main" id="{2026C90E-E3DC-4B62-9FDE-79720BF9CBCC}"/>
                </a:ext>
              </a:extLst>
            </p:cNvPr>
            <p:cNvCxnSpPr>
              <a:cxnSpLocks/>
            </p:cNvCxnSpPr>
            <p:nvPr/>
          </p:nvCxnSpPr>
          <p:spPr>
            <a:xfrm flipH="1">
              <a:off x="5946947" y="5787366"/>
              <a:ext cx="683496" cy="274638"/>
            </a:xfrm>
            <a:prstGeom prst="straightConnector1">
              <a:avLst/>
            </a:prstGeom>
            <a:ln w="28575">
              <a:tailEnd type="triangle"/>
            </a:ln>
          </p:spPr>
          <p:style>
            <a:lnRef idx="1">
              <a:schemeClr val="accent6"/>
            </a:lnRef>
            <a:fillRef idx="0">
              <a:schemeClr val="accent6"/>
            </a:fillRef>
            <a:effectRef idx="0">
              <a:schemeClr val="accent6"/>
            </a:effectRef>
            <a:fontRef idx="minor">
              <a:schemeClr val="tx1"/>
            </a:fontRef>
          </p:style>
        </p:cxnSp>
      </p:grpSp>
      <p:sp>
        <p:nvSpPr>
          <p:cNvPr id="39" name="Rectangle 38">
            <a:extLst>
              <a:ext uri="{FF2B5EF4-FFF2-40B4-BE49-F238E27FC236}">
                <a16:creationId xmlns:a16="http://schemas.microsoft.com/office/drawing/2014/main" id="{87DE6295-EFE1-47C0-9018-94BE3E348FCB}"/>
              </a:ext>
            </a:extLst>
          </p:cNvPr>
          <p:cNvSpPr/>
          <p:nvPr/>
        </p:nvSpPr>
        <p:spPr>
          <a:xfrm>
            <a:off x="0" y="32890"/>
            <a:ext cx="5760720" cy="369332"/>
          </a:xfrm>
          <a:prstGeom prst="rect">
            <a:avLst/>
          </a:prstGeom>
        </p:spPr>
        <p:txBody>
          <a:bodyPr wrap="square">
            <a:spAutoFit/>
          </a:bodyPr>
          <a:lstStyle/>
          <a:p>
            <a:r>
              <a:rPr lang="en-US" b="1" dirty="0">
                <a:solidFill>
                  <a:srgbClr val="FF0000"/>
                </a:solidFill>
                <a:highlight>
                  <a:srgbClr val="FFFF00"/>
                </a:highlight>
              </a:rPr>
              <a:t>Play slideshow to see animations</a:t>
            </a:r>
            <a:endParaRPr lang="en-US" dirty="0"/>
          </a:p>
        </p:txBody>
      </p:sp>
    </p:spTree>
    <p:extLst>
      <p:ext uri="{BB962C8B-B14F-4D97-AF65-F5344CB8AC3E}">
        <p14:creationId xmlns:p14="http://schemas.microsoft.com/office/powerpoint/2010/main" val="23782420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1"/>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1"/>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9"/>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8" grpId="0"/>
      <p:bldP spid="19" grpId="0"/>
      <p:bldP spid="20" grpId="0"/>
      <p:bldP spid="2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B438370-292A-48E0-9365-63205EEF6F47}"/>
              </a:ext>
            </a:extLst>
          </p:cNvPr>
          <p:cNvPicPr>
            <a:picLocks noChangeAspect="1"/>
          </p:cNvPicPr>
          <p:nvPr/>
        </p:nvPicPr>
        <p:blipFill>
          <a:blip r:embed="rId3"/>
          <a:stretch>
            <a:fillRect/>
          </a:stretch>
        </p:blipFill>
        <p:spPr>
          <a:xfrm>
            <a:off x="6662057" y="6951"/>
            <a:ext cx="2481943" cy="2100603"/>
          </a:xfrm>
          <a:prstGeom prst="rect">
            <a:avLst/>
          </a:prstGeom>
        </p:spPr>
      </p:pic>
      <p:sp>
        <p:nvSpPr>
          <p:cNvPr id="12" name="Title 11"/>
          <p:cNvSpPr>
            <a:spLocks noGrp="1"/>
          </p:cNvSpPr>
          <p:nvPr>
            <p:ph type="title"/>
          </p:nvPr>
        </p:nvSpPr>
        <p:spPr>
          <a:xfrm>
            <a:off x="116795" y="-3097"/>
            <a:ext cx="8588861" cy="838200"/>
          </a:xfrm>
        </p:spPr>
        <p:txBody>
          <a:bodyPr/>
          <a:lstStyle/>
          <a:p>
            <a:r>
              <a:rPr lang="en-US" sz="3200" dirty="0"/>
              <a:t>Network address</a:t>
            </a:r>
          </a:p>
        </p:txBody>
      </p:sp>
      <p:sp>
        <p:nvSpPr>
          <p:cNvPr id="7" name="Rectangle 6"/>
          <p:cNvSpPr/>
          <p:nvPr/>
        </p:nvSpPr>
        <p:spPr>
          <a:xfrm>
            <a:off x="116794" y="809609"/>
            <a:ext cx="7017535" cy="1323439"/>
          </a:xfrm>
          <a:prstGeom prst="rect">
            <a:avLst/>
          </a:prstGeom>
        </p:spPr>
        <p:txBody>
          <a:bodyPr wrap="square">
            <a:spAutoFit/>
          </a:bodyPr>
          <a:lstStyle/>
          <a:p>
            <a:pPr marL="285750" indent="-285750">
              <a:buFont typeface="Arial" panose="020B0604020202020204" pitchFamily="34" charset="0"/>
              <a:buChar char="•"/>
              <a:defRPr/>
            </a:pPr>
            <a:r>
              <a:rPr lang="en-US" sz="2000" dirty="0">
                <a:solidFill>
                  <a:schemeClr val="bg2"/>
                </a:solidFill>
              </a:rPr>
              <a:t>The network address and the subnet mask together uniquely identify the whole network (i.e. the whole range of addresses in the network). How or why? </a:t>
            </a:r>
          </a:p>
          <a:p>
            <a:pPr marL="285750" indent="-285750">
              <a:buFont typeface="Arial" panose="020B0604020202020204" pitchFamily="34" charset="0"/>
              <a:buChar char="•"/>
              <a:defRPr/>
            </a:pPr>
            <a:r>
              <a:rPr lang="en-US" sz="2000" dirty="0">
                <a:solidFill>
                  <a:schemeClr val="bg2"/>
                </a:solidFill>
              </a:rPr>
              <a:t>Examples:</a:t>
            </a:r>
          </a:p>
        </p:txBody>
      </p:sp>
      <p:sp>
        <p:nvSpPr>
          <p:cNvPr id="8" name="Rectangle 7">
            <a:extLst>
              <a:ext uri="{FF2B5EF4-FFF2-40B4-BE49-F238E27FC236}">
                <a16:creationId xmlns:a16="http://schemas.microsoft.com/office/drawing/2014/main" id="{FE06CABB-9183-46D3-A265-C3E258FECE87}"/>
              </a:ext>
            </a:extLst>
          </p:cNvPr>
          <p:cNvSpPr/>
          <p:nvPr/>
        </p:nvSpPr>
        <p:spPr>
          <a:xfrm>
            <a:off x="448391" y="2078403"/>
            <a:ext cx="8695609" cy="1877437"/>
          </a:xfrm>
          <a:prstGeom prst="rect">
            <a:avLst/>
          </a:prstGeom>
        </p:spPr>
        <p:txBody>
          <a:bodyPr wrap="square">
            <a:spAutoFit/>
          </a:bodyPr>
          <a:lstStyle/>
          <a:p>
            <a:pPr marL="342900" indent="-342900">
              <a:buFont typeface="Arial" panose="020B0604020202020204" pitchFamily="34" charset="0"/>
              <a:buChar char="–"/>
              <a:defRPr/>
            </a:pPr>
            <a:r>
              <a:rPr lang="en-US" sz="2000" dirty="0">
                <a:solidFill>
                  <a:schemeClr val="bg2"/>
                </a:solidFill>
              </a:rPr>
              <a:t>Assume the network address of the network on the right is 10.1.1.0/24</a:t>
            </a:r>
          </a:p>
          <a:p>
            <a:pPr marL="800100" lvl="1" indent="-342900">
              <a:buFont typeface="Courier New" panose="02070309020205020404" pitchFamily="49" charset="0"/>
              <a:buChar char="o"/>
              <a:defRPr/>
            </a:pPr>
            <a:r>
              <a:rPr lang="en-US" sz="1600" dirty="0">
                <a:solidFill>
                  <a:schemeClr val="bg2"/>
                </a:solidFill>
              </a:rPr>
              <a:t>“/24” tells us that the network portion of any address in the network occupies 24 bits and they must be the same for all addresses in the network, which is 10.1.1.</a:t>
            </a:r>
          </a:p>
          <a:p>
            <a:pPr marL="800100" lvl="1" indent="-342900">
              <a:buFont typeface="Courier New" panose="02070309020205020404" pitchFamily="49" charset="0"/>
              <a:buChar char="o"/>
              <a:defRPr/>
            </a:pPr>
            <a:r>
              <a:rPr lang="en-US" sz="1600" dirty="0">
                <a:solidFill>
                  <a:schemeClr val="bg2"/>
                </a:solidFill>
              </a:rPr>
              <a:t>“/24” also indicates that the host portion occupies the remaining 8 bits, hence the host portions of an address in the network can take values from 00000000 to 11111111 (0 to 255), giving us the address range (the whole network), which is 10.1.1.0 to 10.1.1.255 (note that the usable host address range is from 10.1.1.1 to 10.1.1.254)</a:t>
            </a:r>
          </a:p>
        </p:txBody>
      </p:sp>
      <p:sp>
        <p:nvSpPr>
          <p:cNvPr id="9" name="Rectangle 8">
            <a:extLst>
              <a:ext uri="{FF2B5EF4-FFF2-40B4-BE49-F238E27FC236}">
                <a16:creationId xmlns:a16="http://schemas.microsoft.com/office/drawing/2014/main" id="{989A4D1B-2DC1-4661-8CE9-935AEF4EA5C9}"/>
              </a:ext>
            </a:extLst>
          </p:cNvPr>
          <p:cNvSpPr/>
          <p:nvPr/>
        </p:nvSpPr>
        <p:spPr>
          <a:xfrm>
            <a:off x="169581" y="3876251"/>
            <a:ext cx="8536075" cy="2492990"/>
          </a:xfrm>
          <a:prstGeom prst="rect">
            <a:avLst/>
          </a:prstGeom>
        </p:spPr>
        <p:txBody>
          <a:bodyPr wrap="square">
            <a:spAutoFit/>
          </a:bodyPr>
          <a:lstStyle/>
          <a:p>
            <a:pPr marL="576000" lvl="2" indent="-342900">
              <a:buFont typeface="Arial" panose="020B0604020202020204" pitchFamily="34" charset="0"/>
              <a:buChar char="–"/>
              <a:defRPr/>
            </a:pPr>
            <a:r>
              <a:rPr lang="en-US" sz="2000" dirty="0">
                <a:solidFill>
                  <a:schemeClr val="bg2"/>
                </a:solidFill>
              </a:rPr>
              <a:t>Now let’s say the network address is changed to 10.1.0.0/16. Note that only the subnet mask is changed, to /16.</a:t>
            </a:r>
          </a:p>
          <a:p>
            <a:pPr marL="648000" lvl="1" indent="-285750">
              <a:buFont typeface="Arial" panose="020B0604020202020204" pitchFamily="34" charset="0"/>
              <a:buChar char="•"/>
              <a:defRPr/>
            </a:pPr>
            <a:r>
              <a:rPr lang="en-US" sz="2000" dirty="0">
                <a:solidFill>
                  <a:schemeClr val="bg2"/>
                </a:solidFill>
              </a:rPr>
              <a:t>Let’s see what is the range of addresses of the network.</a:t>
            </a:r>
          </a:p>
          <a:p>
            <a:pPr marL="742950" lvl="1" indent="-285750">
              <a:buFont typeface="Courier New" panose="02070309020205020404" pitchFamily="49" charset="0"/>
              <a:buChar char="o"/>
              <a:defRPr/>
            </a:pPr>
            <a:r>
              <a:rPr lang="en-US" sz="1600" dirty="0">
                <a:solidFill>
                  <a:schemeClr val="bg2"/>
                </a:solidFill>
              </a:rPr>
              <a:t>“/16” says that the network portion of any address in the network occupies the first 16 bits, and they must be the same, i.e. 10.1.</a:t>
            </a:r>
          </a:p>
          <a:p>
            <a:pPr marL="742950" lvl="1" indent="-285750">
              <a:buFont typeface="Courier New" panose="02070309020205020404" pitchFamily="49" charset="0"/>
              <a:buChar char="o"/>
              <a:defRPr/>
            </a:pPr>
            <a:r>
              <a:rPr lang="en-US" sz="1600" dirty="0">
                <a:solidFill>
                  <a:schemeClr val="bg2"/>
                </a:solidFill>
              </a:rPr>
              <a:t>“/16” also indicates that the host portion of an address occupies the remaining 16 bits, taking values from 00000000.00000000 to 11111111.11111111 (0.0 to 255.255)</a:t>
            </a:r>
          </a:p>
          <a:p>
            <a:pPr marL="742950" lvl="1" indent="-285750">
              <a:buFont typeface="Courier New" panose="02070309020205020404" pitchFamily="49" charset="0"/>
              <a:buChar char="o"/>
              <a:defRPr/>
            </a:pPr>
            <a:r>
              <a:rPr lang="en-US" sz="1600" dirty="0">
                <a:solidFill>
                  <a:schemeClr val="bg2"/>
                </a:solidFill>
              </a:rPr>
              <a:t>So this network contains addresses ranging from 10.1.0.0 to 10.1.255.255 – a much bigger range than the previous network</a:t>
            </a:r>
          </a:p>
        </p:txBody>
      </p:sp>
    </p:spTree>
    <p:extLst>
      <p:ext uri="{BB962C8B-B14F-4D97-AF65-F5344CB8AC3E}">
        <p14:creationId xmlns:p14="http://schemas.microsoft.com/office/powerpoint/2010/main" val="4190999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22029" y="0"/>
            <a:ext cx="8914298" cy="838200"/>
          </a:xfrm>
        </p:spPr>
        <p:txBody>
          <a:bodyPr/>
          <a:lstStyle/>
          <a:p>
            <a:r>
              <a:rPr lang="en-US" sz="3200" dirty="0"/>
              <a:t>Identify network, host and broadcast addresses</a:t>
            </a:r>
          </a:p>
        </p:txBody>
      </p:sp>
      <p:sp>
        <p:nvSpPr>
          <p:cNvPr id="4" name="Rectangle 3"/>
          <p:cNvSpPr/>
          <p:nvPr/>
        </p:nvSpPr>
        <p:spPr>
          <a:xfrm>
            <a:off x="22029" y="838200"/>
            <a:ext cx="8800424" cy="1200329"/>
          </a:xfrm>
          <a:prstGeom prst="rect">
            <a:avLst/>
          </a:prstGeom>
        </p:spPr>
        <p:txBody>
          <a:bodyPr wrap="square">
            <a:spAutoFit/>
          </a:bodyPr>
          <a:lstStyle/>
          <a:p>
            <a:pPr marL="285750" indent="-285750">
              <a:buFont typeface="Arial" panose="020B0604020202020204" pitchFamily="34" charset="0"/>
              <a:buChar char="•"/>
              <a:defRPr/>
            </a:pPr>
            <a:r>
              <a:rPr lang="en-US" dirty="0">
                <a:solidFill>
                  <a:schemeClr val="bg2"/>
                </a:solidFill>
              </a:rPr>
              <a:t>Watch the video to see, when given an IP address together with its subnet mask, how to use bit-wise </a:t>
            </a:r>
            <a:r>
              <a:rPr lang="en-US" b="1" dirty="0">
                <a:solidFill>
                  <a:schemeClr val="bg2"/>
                </a:solidFill>
              </a:rPr>
              <a:t>ANDing</a:t>
            </a:r>
            <a:r>
              <a:rPr lang="en-US" dirty="0">
                <a:solidFill>
                  <a:schemeClr val="bg2"/>
                </a:solidFill>
              </a:rPr>
              <a:t> to find out the address information about the network to which this IP address belongs, including the network address, 1</a:t>
            </a:r>
            <a:r>
              <a:rPr lang="en-US" baseline="30000" dirty="0">
                <a:solidFill>
                  <a:schemeClr val="bg2"/>
                </a:solidFill>
              </a:rPr>
              <a:t>st</a:t>
            </a:r>
            <a:r>
              <a:rPr lang="en-US" dirty="0">
                <a:solidFill>
                  <a:schemeClr val="bg2"/>
                </a:solidFill>
              </a:rPr>
              <a:t> and last usable host addresses and broadcast address of the network.</a:t>
            </a:r>
          </a:p>
        </p:txBody>
      </p:sp>
      <p:sp>
        <p:nvSpPr>
          <p:cNvPr id="5" name="Rectangle 4"/>
          <p:cNvSpPr/>
          <p:nvPr/>
        </p:nvSpPr>
        <p:spPr>
          <a:xfrm>
            <a:off x="437374" y="3399791"/>
            <a:ext cx="8498953" cy="369332"/>
          </a:xfrm>
          <a:prstGeom prst="rect">
            <a:avLst/>
          </a:prstGeom>
        </p:spPr>
        <p:txBody>
          <a:bodyPr wrap="square">
            <a:spAutoFit/>
          </a:bodyPr>
          <a:lstStyle/>
          <a:p>
            <a:pPr marL="285750" indent="-285750">
              <a:buFont typeface="Arial" panose="020B0604020202020204" pitchFamily="34" charset="0"/>
              <a:buChar char="•"/>
              <a:defRPr/>
            </a:pPr>
            <a:endParaRPr lang="en-US" dirty="0">
              <a:solidFill>
                <a:schemeClr val="bg2"/>
              </a:solidFill>
            </a:endParaRPr>
          </a:p>
        </p:txBody>
      </p:sp>
      <p:pic>
        <p:nvPicPr>
          <p:cNvPr id="2" name="11.1.5 - Video - Network, Host and Broadcast Addresses">
            <a:hlinkClick r:id="" action="ppaction://media"/>
            <a:extLst>
              <a:ext uri="{FF2B5EF4-FFF2-40B4-BE49-F238E27FC236}">
                <a16:creationId xmlns:a16="http://schemas.microsoft.com/office/drawing/2014/main" id="{2F8461BB-3D30-444C-871F-B235160CB4E4}"/>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l="11962" t="4586" r="5783" b="11435"/>
          <a:stretch/>
        </p:blipFill>
        <p:spPr>
          <a:xfrm>
            <a:off x="741201" y="2038529"/>
            <a:ext cx="7891298" cy="4538518"/>
          </a:xfrm>
          <a:prstGeom prst="rect">
            <a:avLst/>
          </a:prstGeom>
        </p:spPr>
      </p:pic>
    </p:spTree>
    <p:extLst>
      <p:ext uri="{BB962C8B-B14F-4D97-AF65-F5344CB8AC3E}">
        <p14:creationId xmlns:p14="http://schemas.microsoft.com/office/powerpoint/2010/main" val="4076984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8296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r>
              <a:rPr lang="en-US" sz="3200" dirty="0"/>
              <a:t>IPv4 </a:t>
            </a:r>
            <a:r>
              <a:rPr lang="en-US" dirty="0"/>
              <a:t>transmission methods</a:t>
            </a:r>
            <a:endParaRPr lang="en-US" sz="3200" dirty="0"/>
          </a:p>
        </p:txBody>
      </p:sp>
      <p:pic>
        <p:nvPicPr>
          <p:cNvPr id="2" name="Picture 1">
            <a:extLst>
              <a:ext uri="{FF2B5EF4-FFF2-40B4-BE49-F238E27FC236}">
                <a16:creationId xmlns:a16="http://schemas.microsoft.com/office/drawing/2014/main" id="{FC41FE39-AC81-4853-8BE7-F49AA70E9645}"/>
              </a:ext>
            </a:extLst>
          </p:cNvPr>
          <p:cNvPicPr>
            <a:picLocks noChangeAspect="1"/>
          </p:cNvPicPr>
          <p:nvPr/>
        </p:nvPicPr>
        <p:blipFill>
          <a:blip r:embed="rId3"/>
          <a:stretch>
            <a:fillRect/>
          </a:stretch>
        </p:blipFill>
        <p:spPr>
          <a:xfrm>
            <a:off x="221764" y="3002110"/>
            <a:ext cx="2330135" cy="1903423"/>
          </a:xfrm>
          <a:prstGeom prst="rect">
            <a:avLst/>
          </a:prstGeom>
        </p:spPr>
      </p:pic>
      <p:pic>
        <p:nvPicPr>
          <p:cNvPr id="10" name="Picture 9">
            <a:extLst>
              <a:ext uri="{FF2B5EF4-FFF2-40B4-BE49-F238E27FC236}">
                <a16:creationId xmlns:a16="http://schemas.microsoft.com/office/drawing/2014/main" id="{2390E362-FD26-45C3-AA2A-27ED7B6C7A57}"/>
              </a:ext>
            </a:extLst>
          </p:cNvPr>
          <p:cNvPicPr>
            <a:picLocks noChangeAspect="1"/>
          </p:cNvPicPr>
          <p:nvPr/>
        </p:nvPicPr>
        <p:blipFill>
          <a:blip r:embed="rId4"/>
          <a:stretch>
            <a:fillRect/>
          </a:stretch>
        </p:blipFill>
        <p:spPr>
          <a:xfrm>
            <a:off x="6222131" y="2854337"/>
            <a:ext cx="2369464" cy="2057297"/>
          </a:xfrm>
          <a:prstGeom prst="rect">
            <a:avLst/>
          </a:prstGeom>
        </p:spPr>
      </p:pic>
      <p:graphicFrame>
        <p:nvGraphicFramePr>
          <p:cNvPr id="11" name="Table 12">
            <a:extLst>
              <a:ext uri="{FF2B5EF4-FFF2-40B4-BE49-F238E27FC236}">
                <a16:creationId xmlns:a16="http://schemas.microsoft.com/office/drawing/2014/main" id="{5C9A2812-DB0F-4054-8442-6B4113EE200E}"/>
              </a:ext>
            </a:extLst>
          </p:cNvPr>
          <p:cNvGraphicFramePr>
            <a:graphicFrameLocks noGrp="1"/>
          </p:cNvGraphicFramePr>
          <p:nvPr>
            <p:extLst>
              <p:ext uri="{D42A27DB-BD31-4B8C-83A1-F6EECF244321}">
                <p14:modId xmlns:p14="http://schemas.microsoft.com/office/powerpoint/2010/main" val="219812753"/>
              </p:ext>
            </p:extLst>
          </p:nvPr>
        </p:nvGraphicFramePr>
        <p:xfrm>
          <a:off x="322216" y="981889"/>
          <a:ext cx="8588860" cy="1752600"/>
        </p:xfrm>
        <a:graphic>
          <a:graphicData uri="http://schemas.openxmlformats.org/drawingml/2006/table">
            <a:tbl>
              <a:tblPr firstRow="1" bandRow="1">
                <a:tableStyleId>{5C22544A-7EE6-4342-B048-85BDC9FD1C3A}</a:tableStyleId>
              </a:tblPr>
              <a:tblGrid>
                <a:gridCol w="1358538">
                  <a:extLst>
                    <a:ext uri="{9D8B030D-6E8A-4147-A177-3AD203B41FA5}">
                      <a16:colId xmlns:a16="http://schemas.microsoft.com/office/drawing/2014/main" val="2090248231"/>
                    </a:ext>
                  </a:extLst>
                </a:gridCol>
                <a:gridCol w="1567543">
                  <a:extLst>
                    <a:ext uri="{9D8B030D-6E8A-4147-A177-3AD203B41FA5}">
                      <a16:colId xmlns:a16="http://schemas.microsoft.com/office/drawing/2014/main" val="3767382075"/>
                    </a:ext>
                  </a:extLst>
                </a:gridCol>
                <a:gridCol w="2786743">
                  <a:extLst>
                    <a:ext uri="{9D8B030D-6E8A-4147-A177-3AD203B41FA5}">
                      <a16:colId xmlns:a16="http://schemas.microsoft.com/office/drawing/2014/main" val="239378708"/>
                    </a:ext>
                  </a:extLst>
                </a:gridCol>
                <a:gridCol w="2876036">
                  <a:extLst>
                    <a:ext uri="{9D8B030D-6E8A-4147-A177-3AD203B41FA5}">
                      <a16:colId xmlns:a16="http://schemas.microsoft.com/office/drawing/2014/main" val="1402549964"/>
                    </a:ext>
                  </a:extLst>
                </a:gridCol>
              </a:tblGrid>
              <a:tr h="370840">
                <a:tc>
                  <a:txBody>
                    <a:bodyPr/>
                    <a:lstStyle/>
                    <a:p>
                      <a:r>
                        <a:rPr lang="en-AU" dirty="0"/>
                        <a:t>Method</a:t>
                      </a:r>
                      <a:endParaRPr lang="en-US" dirty="0"/>
                    </a:p>
                  </a:txBody>
                  <a:tcPr/>
                </a:tc>
                <a:tc>
                  <a:txBody>
                    <a:bodyPr/>
                    <a:lstStyle/>
                    <a:p>
                      <a:r>
                        <a:rPr lang="en-AU" dirty="0"/>
                        <a:t>Purpose</a:t>
                      </a:r>
                      <a:endParaRPr lang="en-US" dirty="0"/>
                    </a:p>
                  </a:txBody>
                  <a:tcPr/>
                </a:tc>
                <a:tc>
                  <a:txBody>
                    <a:bodyPr/>
                    <a:lstStyle/>
                    <a:p>
                      <a:r>
                        <a:rPr lang="en-AU" dirty="0"/>
                        <a:t>Source address in the IP packet to be sent</a:t>
                      </a:r>
                      <a:endParaRPr lang="en-US" dirty="0"/>
                    </a:p>
                  </a:txBody>
                  <a:tcPr/>
                </a:tc>
                <a:tc>
                  <a:txBody>
                    <a:bodyPr/>
                    <a:lstStyle/>
                    <a:p>
                      <a:r>
                        <a:rPr lang="en-AU" dirty="0"/>
                        <a:t>Destination address in the IP packet to be sent</a:t>
                      </a:r>
                      <a:endParaRPr lang="en-US" dirty="0"/>
                    </a:p>
                  </a:txBody>
                  <a:tcPr/>
                </a:tc>
                <a:extLst>
                  <a:ext uri="{0D108BD9-81ED-4DB2-BD59-A6C34878D82A}">
                    <a16:rowId xmlns:a16="http://schemas.microsoft.com/office/drawing/2014/main" val="2764757803"/>
                  </a:ext>
                </a:extLst>
              </a:tr>
              <a:tr h="370840">
                <a:tc>
                  <a:txBody>
                    <a:bodyPr/>
                    <a:lstStyle/>
                    <a:p>
                      <a:r>
                        <a:rPr lang="en-AU" b="1" dirty="0">
                          <a:solidFill>
                            <a:schemeClr val="bg2"/>
                          </a:solidFill>
                        </a:rPr>
                        <a:t>Unicast</a:t>
                      </a:r>
                      <a:endParaRPr lang="en-US" b="1" dirty="0">
                        <a:solidFill>
                          <a:schemeClr val="bg2"/>
                        </a:solidFill>
                      </a:endParaRPr>
                    </a:p>
                  </a:txBody>
                  <a:tcPr/>
                </a:tc>
                <a:tc>
                  <a:txBody>
                    <a:bodyPr/>
                    <a:lstStyle/>
                    <a:p>
                      <a:r>
                        <a:rPr lang="en-AU" dirty="0">
                          <a:solidFill>
                            <a:schemeClr val="bg2"/>
                          </a:solidFill>
                        </a:rPr>
                        <a:t>host-to-host</a:t>
                      </a:r>
                      <a:endParaRPr lang="en-US" dirty="0">
                        <a:solidFill>
                          <a:schemeClr val="bg2"/>
                        </a:solidFill>
                      </a:endParaRPr>
                    </a:p>
                  </a:txBody>
                  <a:tcPr/>
                </a:tc>
                <a:tc>
                  <a:txBody>
                    <a:bodyPr/>
                    <a:lstStyle/>
                    <a:p>
                      <a:r>
                        <a:rPr lang="en-AU" dirty="0">
                          <a:solidFill>
                            <a:schemeClr val="bg2"/>
                          </a:solidFill>
                        </a:rPr>
                        <a:t>Sender’s IPv4 address</a:t>
                      </a:r>
                      <a:endParaRPr lang="en-US" dirty="0">
                        <a:solidFill>
                          <a:schemeClr val="bg2"/>
                        </a:solidFill>
                      </a:endParaRPr>
                    </a:p>
                  </a:txBody>
                  <a:tcPr/>
                </a:tc>
                <a:tc>
                  <a:txBody>
                    <a:bodyPr/>
                    <a:lstStyle/>
                    <a:p>
                      <a:r>
                        <a:rPr lang="en-AU" dirty="0">
                          <a:solidFill>
                            <a:schemeClr val="bg2"/>
                          </a:solidFill>
                        </a:rPr>
                        <a:t>Receiver’s IPv4 address</a:t>
                      </a:r>
                      <a:endParaRPr lang="en-US" dirty="0">
                        <a:solidFill>
                          <a:schemeClr val="bg2"/>
                        </a:solidFill>
                      </a:endParaRPr>
                    </a:p>
                  </a:txBody>
                  <a:tcPr/>
                </a:tc>
                <a:extLst>
                  <a:ext uri="{0D108BD9-81ED-4DB2-BD59-A6C34878D82A}">
                    <a16:rowId xmlns:a16="http://schemas.microsoft.com/office/drawing/2014/main" val="1657545359"/>
                  </a:ext>
                </a:extLst>
              </a:tr>
              <a:tr h="370840">
                <a:tc>
                  <a:txBody>
                    <a:bodyPr/>
                    <a:lstStyle/>
                    <a:p>
                      <a:r>
                        <a:rPr lang="en-AU" b="1" dirty="0">
                          <a:solidFill>
                            <a:schemeClr val="bg2"/>
                          </a:solidFill>
                        </a:rPr>
                        <a:t>Broadcast</a:t>
                      </a:r>
                      <a:endParaRPr lang="en-US" b="1" dirty="0">
                        <a:solidFill>
                          <a:schemeClr val="bg2"/>
                        </a:solidFill>
                      </a:endParaRPr>
                    </a:p>
                  </a:txBody>
                  <a:tcPr/>
                </a:tc>
                <a:tc>
                  <a:txBody>
                    <a:bodyPr/>
                    <a:lstStyle/>
                    <a:p>
                      <a:r>
                        <a:rPr lang="en-AU" dirty="0">
                          <a:solidFill>
                            <a:schemeClr val="bg2"/>
                          </a:solidFill>
                        </a:rPr>
                        <a:t>host-to-all</a:t>
                      </a:r>
                      <a:endParaRPr lang="en-US" dirty="0">
                        <a:solidFill>
                          <a:schemeClr val="bg2"/>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a:solidFill>
                            <a:schemeClr val="bg2"/>
                          </a:solidFill>
                        </a:rPr>
                        <a:t>Sender’s IPv4 address</a:t>
                      </a:r>
                      <a:endParaRPr lang="en-US" dirty="0">
                        <a:solidFill>
                          <a:schemeClr val="bg2"/>
                        </a:solidFill>
                      </a:endParaRPr>
                    </a:p>
                  </a:txBody>
                  <a:tcPr/>
                </a:tc>
                <a:tc>
                  <a:txBody>
                    <a:bodyPr/>
                    <a:lstStyle/>
                    <a:p>
                      <a:r>
                        <a:rPr lang="en-AU" dirty="0">
                          <a:solidFill>
                            <a:schemeClr val="bg2"/>
                          </a:solidFill>
                        </a:rPr>
                        <a:t>Broadcast address*</a:t>
                      </a:r>
                      <a:endParaRPr lang="en-US" dirty="0">
                        <a:solidFill>
                          <a:schemeClr val="bg2"/>
                        </a:solidFill>
                      </a:endParaRPr>
                    </a:p>
                  </a:txBody>
                  <a:tcPr/>
                </a:tc>
                <a:extLst>
                  <a:ext uri="{0D108BD9-81ED-4DB2-BD59-A6C34878D82A}">
                    <a16:rowId xmlns:a16="http://schemas.microsoft.com/office/drawing/2014/main" val="1901229109"/>
                  </a:ext>
                </a:extLst>
              </a:tr>
              <a:tr h="370840">
                <a:tc>
                  <a:txBody>
                    <a:bodyPr/>
                    <a:lstStyle/>
                    <a:p>
                      <a:r>
                        <a:rPr lang="en-AU" b="1" dirty="0">
                          <a:solidFill>
                            <a:schemeClr val="bg2"/>
                          </a:solidFill>
                        </a:rPr>
                        <a:t>Multicast</a:t>
                      </a:r>
                      <a:endParaRPr lang="en-US" b="1" dirty="0">
                        <a:solidFill>
                          <a:schemeClr val="bg2"/>
                        </a:solidFill>
                      </a:endParaRPr>
                    </a:p>
                  </a:txBody>
                  <a:tcPr/>
                </a:tc>
                <a:tc>
                  <a:txBody>
                    <a:bodyPr/>
                    <a:lstStyle/>
                    <a:p>
                      <a:r>
                        <a:rPr lang="en-AU" dirty="0">
                          <a:solidFill>
                            <a:schemeClr val="bg2"/>
                          </a:solidFill>
                        </a:rPr>
                        <a:t>host-to-many</a:t>
                      </a:r>
                      <a:endParaRPr lang="en-US" dirty="0">
                        <a:solidFill>
                          <a:schemeClr val="bg2"/>
                        </a:solidFill>
                      </a:endParaRPr>
                    </a:p>
                  </a:txBody>
                  <a:tcPr/>
                </a:tc>
                <a:tc>
                  <a:txBody>
                    <a:bodyPr/>
                    <a:lstStyle/>
                    <a:p>
                      <a:r>
                        <a:rPr lang="en-AU" dirty="0">
                          <a:solidFill>
                            <a:schemeClr val="bg2"/>
                          </a:solidFill>
                        </a:rPr>
                        <a:t>Sender’s IPv4 address</a:t>
                      </a:r>
                      <a:endParaRPr lang="en-US" dirty="0">
                        <a:solidFill>
                          <a:schemeClr val="bg2"/>
                        </a:solidFill>
                      </a:endParaRPr>
                    </a:p>
                  </a:txBody>
                  <a:tcPr/>
                </a:tc>
                <a:tc>
                  <a:txBody>
                    <a:bodyPr/>
                    <a:lstStyle/>
                    <a:p>
                      <a:r>
                        <a:rPr lang="en-AU" dirty="0">
                          <a:solidFill>
                            <a:schemeClr val="bg2"/>
                          </a:solidFill>
                        </a:rPr>
                        <a:t>A multicast address** </a:t>
                      </a:r>
                      <a:endParaRPr lang="en-US" dirty="0">
                        <a:solidFill>
                          <a:schemeClr val="bg2"/>
                        </a:solidFill>
                      </a:endParaRPr>
                    </a:p>
                  </a:txBody>
                  <a:tcPr/>
                </a:tc>
                <a:extLst>
                  <a:ext uri="{0D108BD9-81ED-4DB2-BD59-A6C34878D82A}">
                    <a16:rowId xmlns:a16="http://schemas.microsoft.com/office/drawing/2014/main" val="1085532218"/>
                  </a:ext>
                </a:extLst>
              </a:tr>
            </a:tbl>
          </a:graphicData>
        </a:graphic>
      </p:graphicFrame>
      <p:grpSp>
        <p:nvGrpSpPr>
          <p:cNvPr id="14" name="Group 13">
            <a:extLst>
              <a:ext uri="{FF2B5EF4-FFF2-40B4-BE49-F238E27FC236}">
                <a16:creationId xmlns:a16="http://schemas.microsoft.com/office/drawing/2014/main" id="{E90392D2-1F89-4E3C-B90D-40501188C56C}"/>
              </a:ext>
            </a:extLst>
          </p:cNvPr>
          <p:cNvGrpSpPr/>
          <p:nvPr/>
        </p:nvGrpSpPr>
        <p:grpSpPr>
          <a:xfrm>
            <a:off x="3068938" y="3025610"/>
            <a:ext cx="2493813" cy="1881579"/>
            <a:chOff x="354108" y="1729052"/>
            <a:chExt cx="3266422" cy="2779324"/>
          </a:xfrm>
        </p:grpSpPr>
        <p:pic>
          <p:nvPicPr>
            <p:cNvPr id="15" name="Picture 14">
              <a:extLst>
                <a:ext uri="{FF2B5EF4-FFF2-40B4-BE49-F238E27FC236}">
                  <a16:creationId xmlns:a16="http://schemas.microsoft.com/office/drawing/2014/main" id="{3F1BD53F-89DA-4901-94C7-4533533D0B8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54108" y="1729052"/>
              <a:ext cx="3266422" cy="2779324"/>
            </a:xfrm>
            <a:prstGeom prst="rect">
              <a:avLst/>
            </a:prstGeom>
          </p:spPr>
        </p:pic>
        <p:cxnSp>
          <p:nvCxnSpPr>
            <p:cNvPr id="16" name="Straight Arrow Connector 15">
              <a:extLst>
                <a:ext uri="{FF2B5EF4-FFF2-40B4-BE49-F238E27FC236}">
                  <a16:creationId xmlns:a16="http://schemas.microsoft.com/office/drawing/2014/main" id="{709AB12A-C977-47E5-B468-227F71852A6C}"/>
                </a:ext>
              </a:extLst>
            </p:cNvPr>
            <p:cNvCxnSpPr/>
            <p:nvPr/>
          </p:nvCxnSpPr>
          <p:spPr>
            <a:xfrm flipV="1">
              <a:off x="704335" y="2928551"/>
              <a:ext cx="914400" cy="49427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17" name="TextBox 16">
            <a:extLst>
              <a:ext uri="{FF2B5EF4-FFF2-40B4-BE49-F238E27FC236}">
                <a16:creationId xmlns:a16="http://schemas.microsoft.com/office/drawing/2014/main" id="{B59AABB3-9766-4BA3-9B55-701EB4F2FA9E}"/>
              </a:ext>
            </a:extLst>
          </p:cNvPr>
          <p:cNvSpPr txBox="1"/>
          <p:nvPr/>
        </p:nvSpPr>
        <p:spPr>
          <a:xfrm>
            <a:off x="221764" y="4993742"/>
            <a:ext cx="8787109" cy="1569660"/>
          </a:xfrm>
          <a:prstGeom prst="rect">
            <a:avLst/>
          </a:prstGeom>
          <a:noFill/>
        </p:spPr>
        <p:txBody>
          <a:bodyPr wrap="square" rtlCol="0">
            <a:spAutoFit/>
          </a:bodyPr>
          <a:lstStyle/>
          <a:p>
            <a:pPr marL="171450" indent="-171450">
              <a:buFont typeface="Arial" panose="020B0604020202020204" pitchFamily="34" charset="0"/>
              <a:buChar char="*"/>
            </a:pPr>
            <a:r>
              <a:rPr lang="en-AU" sz="1200" dirty="0">
                <a:solidFill>
                  <a:schemeClr val="bg2"/>
                </a:solidFill>
              </a:rPr>
              <a:t>When a packet is broadcast to the sender’s local network (called limited or local broadcast, the destination IP address of the packet is 255.255.255.255; When a broadcast packet is sent to all hosts on a specific network (called directed broadcast), the destination IP address of the packet is the broadcast address of that specific network, but routers by default do not forward broadcast packets to remote networks.  </a:t>
            </a:r>
          </a:p>
          <a:p>
            <a:pPr indent="-468000"/>
            <a:r>
              <a:rPr lang="en-AU" sz="1200" dirty="0">
                <a:solidFill>
                  <a:schemeClr val="bg2"/>
                </a:solidFill>
              </a:rPr>
              <a:t>** Each multicast group is represented by a single IPv4 multicast address which is in the range of 224.0.0.0 to 239.255.255.255.       </a:t>
            </a:r>
          </a:p>
          <a:p>
            <a:pPr indent="-468000"/>
            <a:r>
              <a:rPr lang="en-AU" sz="1200" dirty="0">
                <a:solidFill>
                  <a:schemeClr val="bg2"/>
                </a:solidFill>
              </a:rPr>
              <a:t>    When a packet is sent to a multicast group, the destination IP address of the multicast packet is in this multicast address </a:t>
            </a:r>
          </a:p>
          <a:p>
            <a:pPr indent="-468000"/>
            <a:r>
              <a:rPr lang="en-AU" sz="1200" dirty="0">
                <a:solidFill>
                  <a:schemeClr val="bg2"/>
                </a:solidFill>
              </a:rPr>
              <a:t>    range. Within this range, addresses 224.0.0.0 to 224.0.0.255 are reserved for multicasting on the local network only. </a:t>
            </a:r>
          </a:p>
          <a:p>
            <a:pPr marL="171450" indent="-171450">
              <a:buFont typeface="Arial" panose="020B0604020202020204" pitchFamily="34" charset="0"/>
              <a:buChar char="*"/>
            </a:pPr>
            <a:endParaRPr lang="en-AU" sz="1200" dirty="0">
              <a:solidFill>
                <a:schemeClr val="bg2"/>
              </a:solidFill>
            </a:endParaRPr>
          </a:p>
        </p:txBody>
      </p:sp>
    </p:spTree>
    <p:extLst>
      <p:ext uri="{BB962C8B-B14F-4D97-AF65-F5344CB8AC3E}">
        <p14:creationId xmlns:p14="http://schemas.microsoft.com/office/powerpoint/2010/main" val="1403936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r>
              <a:rPr lang="en-AU" dirty="0"/>
              <a:t>T</a:t>
            </a:r>
            <a:r>
              <a:rPr lang="en-US" dirty="0" err="1"/>
              <a:t>ypes</a:t>
            </a:r>
            <a:r>
              <a:rPr lang="en-US" dirty="0"/>
              <a:t> of IPv4 addresses</a:t>
            </a:r>
            <a:endParaRPr lang="en-US" sz="3200" dirty="0"/>
          </a:p>
        </p:txBody>
      </p:sp>
      <p:sp>
        <p:nvSpPr>
          <p:cNvPr id="3" name="Text Placeholder 2"/>
          <p:cNvSpPr>
            <a:spLocks noGrp="1"/>
          </p:cNvSpPr>
          <p:nvPr>
            <p:ph type="body" sz="quarter" idx="10"/>
          </p:nvPr>
        </p:nvSpPr>
        <p:spPr>
          <a:xfrm>
            <a:off x="216811" y="838200"/>
            <a:ext cx="8577072" cy="5394960"/>
          </a:xfrm>
        </p:spPr>
        <p:txBody>
          <a:bodyPr/>
          <a:lstStyle/>
          <a:p>
            <a:pPr>
              <a:spcBef>
                <a:spcPts val="600"/>
              </a:spcBef>
            </a:pPr>
            <a:r>
              <a:rPr lang="en-AU" sz="2000" dirty="0">
                <a:solidFill>
                  <a:schemeClr val="bg2"/>
                </a:solidFill>
              </a:rPr>
              <a:t>The IPv4 address </a:t>
            </a:r>
            <a:r>
              <a:rPr lang="en-AU" sz="2000" b="1" dirty="0">
                <a:solidFill>
                  <a:schemeClr val="bg2"/>
                </a:solidFill>
              </a:rPr>
              <a:t>space</a:t>
            </a:r>
            <a:r>
              <a:rPr lang="en-AU" sz="2000" dirty="0">
                <a:solidFill>
                  <a:schemeClr val="bg2"/>
                </a:solidFill>
              </a:rPr>
              <a:t> contains IP addresses ranging </a:t>
            </a:r>
            <a:r>
              <a:rPr lang="en-AU" sz="2000" b="1" dirty="0">
                <a:solidFill>
                  <a:schemeClr val="bg2"/>
                </a:solidFill>
              </a:rPr>
              <a:t>from 0.0.0.0 to 255.255.255.255</a:t>
            </a:r>
            <a:r>
              <a:rPr lang="en-AU" sz="2000" dirty="0">
                <a:solidFill>
                  <a:schemeClr val="bg2"/>
                </a:solidFill>
              </a:rPr>
              <a:t>, which has been divided into different blocks or types of addresses for different purposes:</a:t>
            </a:r>
          </a:p>
          <a:p>
            <a:pPr marL="540000" lvl="1" indent="-285750">
              <a:spcBef>
                <a:spcPts val="600"/>
              </a:spcBef>
              <a:buFont typeface="Arial" panose="020B0604020202020204" pitchFamily="34" charset="0"/>
              <a:buChar char="–"/>
            </a:pPr>
            <a:r>
              <a:rPr lang="en-AU" b="1" dirty="0">
                <a:solidFill>
                  <a:schemeClr val="bg2"/>
                </a:solidFill>
              </a:rPr>
              <a:t>Public </a:t>
            </a:r>
            <a:r>
              <a:rPr lang="en-AU" dirty="0">
                <a:solidFill>
                  <a:schemeClr val="bg2"/>
                </a:solidFill>
              </a:rPr>
              <a:t>addresses: addresses which are globally routed between ISP (Internet Service Provider) routers. Ranges vary.</a:t>
            </a:r>
          </a:p>
          <a:p>
            <a:pPr marL="540000" lvl="1" indent="-285750">
              <a:spcBef>
                <a:spcPts val="600"/>
              </a:spcBef>
              <a:buFont typeface="Arial" panose="020B0604020202020204" pitchFamily="34" charset="0"/>
              <a:buChar char="–"/>
            </a:pPr>
            <a:r>
              <a:rPr lang="en-AU" sz="1800" b="1" dirty="0">
                <a:solidFill>
                  <a:schemeClr val="bg2"/>
                </a:solidFill>
              </a:rPr>
              <a:t>Private </a:t>
            </a:r>
            <a:r>
              <a:rPr lang="en-AU" sz="1800" dirty="0">
                <a:solidFill>
                  <a:schemeClr val="bg2"/>
                </a:solidFill>
              </a:rPr>
              <a:t>addresses: addresses in the ranges of </a:t>
            </a:r>
            <a:endParaRPr lang="en-AU" dirty="0">
              <a:solidFill>
                <a:schemeClr val="bg2"/>
              </a:solidFill>
            </a:endParaRPr>
          </a:p>
          <a:p>
            <a:pPr marL="860425" lvl="3" indent="-171450">
              <a:spcBef>
                <a:spcPts val="600"/>
              </a:spcBef>
              <a:buFont typeface="Wingdings" panose="05000000000000000000" pitchFamily="2" charset="2"/>
              <a:buChar char="Ø"/>
            </a:pPr>
            <a:r>
              <a:rPr lang="en-US" sz="1600" dirty="0">
                <a:solidFill>
                  <a:schemeClr val="bg2"/>
                </a:solidFill>
              </a:rPr>
              <a:t>10.0.0.0 to10.255.255.255 (i.e. 10.0.0.0/8); </a:t>
            </a:r>
          </a:p>
          <a:p>
            <a:pPr marL="860425" lvl="3" indent="-171450">
              <a:spcBef>
                <a:spcPts val="600"/>
              </a:spcBef>
              <a:buFont typeface="Wingdings" panose="05000000000000000000" pitchFamily="2" charset="2"/>
              <a:buChar char="Ø"/>
            </a:pPr>
            <a:r>
              <a:rPr lang="en-US" sz="1600" dirty="0">
                <a:solidFill>
                  <a:schemeClr val="bg2"/>
                </a:solidFill>
              </a:rPr>
              <a:t>172.16.0.0 to 172.31.255.255 (i.e. 172.16.0.0 /12) </a:t>
            </a:r>
          </a:p>
          <a:p>
            <a:pPr marL="860425" lvl="3" indent="-171450">
              <a:spcBef>
                <a:spcPts val="600"/>
              </a:spcBef>
              <a:buFont typeface="Wingdings" panose="05000000000000000000" pitchFamily="2" charset="2"/>
              <a:buChar char="Ø"/>
            </a:pPr>
            <a:r>
              <a:rPr lang="en-US" sz="1600" dirty="0">
                <a:solidFill>
                  <a:schemeClr val="bg2"/>
                </a:solidFill>
              </a:rPr>
              <a:t>192.168.0.0 to 192.168.255.255 (i.e. 192.168.0.0 /16)</a:t>
            </a:r>
            <a:endParaRPr lang="en-AU" sz="1600" dirty="0">
              <a:solidFill>
                <a:schemeClr val="bg2"/>
              </a:solidFill>
            </a:endParaRPr>
          </a:p>
          <a:p>
            <a:pPr lvl="3">
              <a:spcBef>
                <a:spcPts val="600"/>
              </a:spcBef>
            </a:pPr>
            <a:r>
              <a:rPr lang="en-AU" dirty="0">
                <a:solidFill>
                  <a:schemeClr val="bg2"/>
                </a:solidFill>
              </a:rPr>
              <a:t>Private IP addresses are not routed by ISP routers, i.e. when an IP packet with a private IP address as its destination address reaches a router, the packet will be discarded.</a:t>
            </a:r>
            <a:endParaRPr lang="en-US" sz="1000" dirty="0">
              <a:solidFill>
                <a:schemeClr val="bg2"/>
              </a:solidFill>
            </a:endParaRPr>
          </a:p>
          <a:p>
            <a:pPr marL="540000" lvl="1" indent="-288000">
              <a:spcBef>
                <a:spcPts val="600"/>
              </a:spcBef>
              <a:buFont typeface="Arial" panose="020B0604020202020204" pitchFamily="34" charset="0"/>
              <a:buChar char="–"/>
            </a:pPr>
            <a:r>
              <a:rPr lang="en-AU" b="1" dirty="0">
                <a:solidFill>
                  <a:schemeClr val="bg2"/>
                </a:solidFill>
              </a:rPr>
              <a:t>Special use </a:t>
            </a:r>
            <a:r>
              <a:rPr lang="en-AU" dirty="0">
                <a:solidFill>
                  <a:schemeClr val="bg2"/>
                </a:solidFill>
              </a:rPr>
              <a:t>addresses:</a:t>
            </a:r>
          </a:p>
          <a:p>
            <a:pPr marL="864000" lvl="3" indent="-180000">
              <a:spcBef>
                <a:spcPts val="600"/>
              </a:spcBef>
              <a:buFont typeface="Wingdings" panose="05000000000000000000" pitchFamily="2" charset="2"/>
              <a:buChar char="Ø"/>
            </a:pPr>
            <a:r>
              <a:rPr lang="en-US" sz="1200" dirty="0">
                <a:solidFill>
                  <a:schemeClr val="bg2"/>
                </a:solidFill>
              </a:rPr>
              <a:t> </a:t>
            </a:r>
            <a:r>
              <a:rPr lang="en-US" sz="1600" dirty="0">
                <a:solidFill>
                  <a:schemeClr val="bg2"/>
                </a:solidFill>
              </a:rPr>
              <a:t>Loopback addresses:  in the range of 127.0.0.1 to 127.255.255.254. </a:t>
            </a:r>
            <a:r>
              <a:rPr lang="en-AU" sz="1600" dirty="0">
                <a:solidFill>
                  <a:schemeClr val="bg2"/>
                </a:solidFill>
              </a:rPr>
              <a:t>Used by a host to direct traffic to itself. </a:t>
            </a:r>
            <a:r>
              <a:rPr lang="en-US" sz="1600" dirty="0">
                <a:solidFill>
                  <a:schemeClr val="bg2"/>
                </a:solidFill>
              </a:rPr>
              <a:t> Address 127.0.0.1 is used</a:t>
            </a:r>
            <a:r>
              <a:rPr lang="en-AU" sz="1600" dirty="0">
                <a:solidFill>
                  <a:schemeClr val="bg2"/>
                </a:solidFill>
              </a:rPr>
              <a:t> commonly.</a:t>
            </a:r>
            <a:endParaRPr lang="en-US" sz="1600" dirty="0">
              <a:solidFill>
                <a:schemeClr val="bg2"/>
              </a:solidFill>
            </a:endParaRPr>
          </a:p>
          <a:p>
            <a:pPr marL="864000" lvl="3" indent="-180000">
              <a:spcBef>
                <a:spcPts val="300"/>
              </a:spcBef>
              <a:buFont typeface="Wingdings" panose="05000000000000000000" pitchFamily="2" charset="2"/>
              <a:buChar char="Ø"/>
            </a:pPr>
            <a:r>
              <a:rPr lang="en-US" sz="1600" dirty="0">
                <a:solidFill>
                  <a:schemeClr val="bg2"/>
                </a:solidFill>
              </a:rPr>
              <a:t>Automatic Private IP Addressing (APIPA) addresses: in the range of 169.254.0.1 to 169.254.255.254,  Used by </a:t>
            </a:r>
            <a:r>
              <a:rPr lang="en-AU" sz="1600" dirty="0">
                <a:solidFill>
                  <a:schemeClr val="bg2"/>
                </a:solidFill>
              </a:rPr>
              <a:t>a Windows DHCP client to self-configure in the event that there are no DHCP servers available.</a:t>
            </a:r>
            <a:endParaRPr lang="en-US" sz="1600" dirty="0">
              <a:solidFill>
                <a:schemeClr val="bg2"/>
              </a:solidFill>
            </a:endParaRPr>
          </a:p>
          <a:p>
            <a:pPr marL="864000" lvl="3" indent="-180000">
              <a:spcBef>
                <a:spcPts val="300"/>
              </a:spcBef>
              <a:buFont typeface="Wingdings" panose="05000000000000000000" pitchFamily="2" charset="2"/>
              <a:buChar char="Ø"/>
            </a:pPr>
            <a:r>
              <a:rPr lang="en-US" sz="1600" dirty="0">
                <a:solidFill>
                  <a:schemeClr val="bg2"/>
                </a:solidFill>
              </a:rPr>
              <a:t>TEST-NET addresses: in the range of 192.0.2.0 to 192.0.2.255. </a:t>
            </a:r>
            <a:r>
              <a:rPr lang="en-AU" sz="1600" dirty="0">
                <a:solidFill>
                  <a:schemeClr val="bg2"/>
                </a:solidFill>
              </a:rPr>
              <a:t>Addresses that are set aside for teaching and learning purposes and can be used in documentation and network examples.</a:t>
            </a:r>
            <a:endParaRPr lang="en-US" sz="1600" dirty="0">
              <a:solidFill>
                <a:schemeClr val="bg2"/>
              </a:solidFill>
            </a:endParaRPr>
          </a:p>
          <a:p>
            <a:pPr marL="342900" lvl="2"/>
            <a:endParaRPr lang="en-AU" sz="1800" dirty="0"/>
          </a:p>
          <a:p>
            <a:endParaRPr lang="en-US" dirty="0"/>
          </a:p>
        </p:txBody>
      </p:sp>
    </p:spTree>
    <p:extLst>
      <p:ext uri="{BB962C8B-B14F-4D97-AF65-F5344CB8AC3E}">
        <p14:creationId xmlns:p14="http://schemas.microsoft.com/office/powerpoint/2010/main" val="1702592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r>
              <a:rPr lang="en-US" sz="3200" dirty="0"/>
              <a:t>More on private IPv4 Addresses</a:t>
            </a:r>
          </a:p>
        </p:txBody>
      </p:sp>
      <p:sp>
        <p:nvSpPr>
          <p:cNvPr id="3" name="Text Placeholder 2"/>
          <p:cNvSpPr>
            <a:spLocks noGrp="1"/>
          </p:cNvSpPr>
          <p:nvPr>
            <p:ph type="body" sz="quarter" idx="10"/>
          </p:nvPr>
        </p:nvSpPr>
        <p:spPr>
          <a:xfrm>
            <a:off x="216811" y="946404"/>
            <a:ext cx="8387258" cy="4965192"/>
          </a:xfrm>
        </p:spPr>
        <p:txBody>
          <a:bodyPr/>
          <a:lstStyle/>
          <a:p>
            <a:pPr>
              <a:spcBef>
                <a:spcPts val="600"/>
              </a:spcBef>
            </a:pPr>
            <a:r>
              <a:rPr lang="en-AU" sz="2000" dirty="0">
                <a:solidFill>
                  <a:schemeClr val="bg2"/>
                </a:solidFill>
              </a:rPr>
              <a:t>In the mid-1990s private IPv4 addresses were introduced because of the depletion of IPv4 address space. </a:t>
            </a:r>
          </a:p>
          <a:p>
            <a:pPr>
              <a:spcBef>
                <a:spcPts val="600"/>
              </a:spcBef>
            </a:pPr>
            <a:r>
              <a:rPr lang="en-AU" sz="2000" dirty="0">
                <a:solidFill>
                  <a:schemeClr val="bg2"/>
                </a:solidFill>
              </a:rPr>
              <a:t>Most organizations use private IPv4 addresses for their internal hosts nowadays.</a:t>
            </a:r>
          </a:p>
          <a:p>
            <a:pPr>
              <a:spcBef>
                <a:spcPts val="600"/>
              </a:spcBef>
            </a:pPr>
            <a:r>
              <a:rPr lang="en-AU" sz="2000" dirty="0">
                <a:solidFill>
                  <a:schemeClr val="bg2"/>
                </a:solidFill>
              </a:rPr>
              <a:t>Private IPv4 addresses are not unique and can be used by any network as internal addresses.</a:t>
            </a:r>
          </a:p>
          <a:p>
            <a:pPr>
              <a:spcBef>
                <a:spcPts val="600"/>
              </a:spcBef>
            </a:pPr>
            <a:r>
              <a:rPr lang="en-AU" sz="2000" dirty="0">
                <a:solidFill>
                  <a:schemeClr val="bg2"/>
                </a:solidFill>
              </a:rPr>
              <a:t>However, these address are not routable in the Internet and must be translated to a public IPv4 address using Network Address Translation (NAT), done on the router that connects the internal network to the ISP's network.</a:t>
            </a:r>
          </a:p>
          <a:p>
            <a:pPr>
              <a:spcBef>
                <a:spcPts val="600"/>
              </a:spcBef>
            </a:pPr>
            <a:r>
              <a:rPr lang="en-AU" sz="2000" dirty="0">
                <a:solidFill>
                  <a:schemeClr val="bg2"/>
                </a:solidFill>
              </a:rPr>
              <a:t>Home routers provide the same capability. </a:t>
            </a:r>
          </a:p>
          <a:p>
            <a:pPr marL="692150" lvl="1" indent="-285750">
              <a:buFont typeface="Arial" panose="020B0604020202020204" pitchFamily="34" charset="0"/>
              <a:buChar char="─"/>
            </a:pPr>
            <a:r>
              <a:rPr lang="en-AU" dirty="0">
                <a:solidFill>
                  <a:schemeClr val="bg2"/>
                </a:solidFill>
              </a:rPr>
              <a:t>For instance, most home routers assign IPv4 addresses to their wired and wireless hosts from the private address of 192.168.1.0 /24. </a:t>
            </a:r>
          </a:p>
          <a:p>
            <a:pPr marL="692150" lvl="1" indent="-285750">
              <a:buFont typeface="Arial" panose="020B0604020202020204" pitchFamily="34" charset="0"/>
              <a:buChar char="─"/>
            </a:pPr>
            <a:r>
              <a:rPr lang="en-AU" dirty="0">
                <a:solidFill>
                  <a:schemeClr val="bg2"/>
                </a:solidFill>
              </a:rPr>
              <a:t>The home router interface that connects to the ISP’s network is assigned a public IPv4 address to use on the Internet.</a:t>
            </a:r>
          </a:p>
        </p:txBody>
      </p:sp>
    </p:spTree>
    <p:extLst>
      <p:ext uri="{BB962C8B-B14F-4D97-AF65-F5344CB8AC3E}">
        <p14:creationId xmlns:p14="http://schemas.microsoft.com/office/powerpoint/2010/main" val="22712574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221764" y="0"/>
            <a:ext cx="8588861" cy="838200"/>
          </a:xfrm>
        </p:spPr>
        <p:txBody>
          <a:bodyPr/>
          <a:lstStyle/>
          <a:p>
            <a:r>
              <a:rPr lang="en-US" sz="3200" dirty="0"/>
              <a:t>Assignment of IP </a:t>
            </a:r>
            <a:r>
              <a:rPr lang="en-US" dirty="0"/>
              <a:t>a</a:t>
            </a:r>
            <a:r>
              <a:rPr lang="en-US" sz="3200" dirty="0"/>
              <a:t>ddresses</a:t>
            </a:r>
          </a:p>
        </p:txBody>
      </p:sp>
      <p:sp>
        <p:nvSpPr>
          <p:cNvPr id="4" name="Rectangle 3"/>
          <p:cNvSpPr/>
          <p:nvPr/>
        </p:nvSpPr>
        <p:spPr>
          <a:xfrm>
            <a:off x="113210" y="743123"/>
            <a:ext cx="8697415" cy="5909310"/>
          </a:xfrm>
          <a:prstGeom prst="rect">
            <a:avLst/>
          </a:prstGeom>
        </p:spPr>
        <p:txBody>
          <a:bodyPr wrap="square">
            <a:spAutoFit/>
          </a:bodyPr>
          <a:lstStyle/>
          <a:p>
            <a:pPr marL="342900" indent="-342900">
              <a:buFont typeface="Arial" panose="020B0604020202020204" pitchFamily="34" charset="0"/>
              <a:buChar char="•"/>
            </a:pPr>
            <a:r>
              <a:rPr lang="en-AU" sz="2200" dirty="0">
                <a:solidFill>
                  <a:schemeClr val="bg2"/>
                </a:solidFill>
              </a:rPr>
              <a:t>Allocation of blocks of public IP addresses is done in a hierarchical way:</a:t>
            </a:r>
          </a:p>
          <a:p>
            <a:pPr marL="800100" lvl="1" indent="-342900">
              <a:buFont typeface="Arial" panose="020B0604020202020204" pitchFamily="34" charset="0"/>
              <a:buChar char="–"/>
            </a:pPr>
            <a:r>
              <a:rPr lang="en-AU" dirty="0">
                <a:solidFill>
                  <a:schemeClr val="bg2"/>
                </a:solidFill>
              </a:rPr>
              <a:t>Internet Assigned Numbers Authority (</a:t>
            </a:r>
            <a:r>
              <a:rPr lang="en-AU" b="1" dirty="0">
                <a:solidFill>
                  <a:schemeClr val="bg2"/>
                </a:solidFill>
              </a:rPr>
              <a:t>IANA</a:t>
            </a:r>
            <a:r>
              <a:rPr lang="en-AU" dirty="0">
                <a:solidFill>
                  <a:schemeClr val="bg2"/>
                </a:solidFill>
              </a:rPr>
              <a:t>) manages and allocates blocks of IP addresses to the Regional Internet Registries (RIRs). </a:t>
            </a:r>
          </a:p>
          <a:p>
            <a:pPr marL="800100" lvl="1" indent="-342900">
              <a:buFont typeface="Arial" panose="020B0604020202020204" pitchFamily="34" charset="0"/>
              <a:buChar char="–"/>
            </a:pPr>
            <a:r>
              <a:rPr lang="en-AU" b="1" dirty="0">
                <a:solidFill>
                  <a:schemeClr val="bg2"/>
                </a:solidFill>
              </a:rPr>
              <a:t>RIR</a:t>
            </a:r>
            <a:r>
              <a:rPr lang="en-AU" dirty="0">
                <a:solidFill>
                  <a:schemeClr val="bg2"/>
                </a:solidFill>
              </a:rPr>
              <a:t>s are responsible for allocating IP addresses to ISPs who in turn provide IPv4 address blocks to organizations and smaller </a:t>
            </a:r>
            <a:r>
              <a:rPr lang="en-AU" b="1" dirty="0">
                <a:solidFill>
                  <a:schemeClr val="bg2"/>
                </a:solidFill>
              </a:rPr>
              <a:t>ISP</a:t>
            </a:r>
            <a:r>
              <a:rPr lang="en-AU" dirty="0">
                <a:solidFill>
                  <a:schemeClr val="bg2"/>
                </a:solidFill>
              </a:rPr>
              <a:t>s. </a:t>
            </a:r>
          </a:p>
          <a:p>
            <a:pPr marL="800100" lvl="1" indent="-342900">
              <a:buFont typeface="Arial" panose="020B0604020202020204" pitchFamily="34" charset="0"/>
              <a:buChar char="–"/>
            </a:pPr>
            <a:r>
              <a:rPr lang="en-AU" b="1" dirty="0">
                <a:solidFill>
                  <a:schemeClr val="bg2"/>
                </a:solidFill>
              </a:rPr>
              <a:t>Organizations</a:t>
            </a:r>
            <a:r>
              <a:rPr lang="en-AU" dirty="0">
                <a:solidFill>
                  <a:schemeClr val="bg2"/>
                </a:solidFill>
              </a:rPr>
              <a:t> can get their addresses directly from an RIR subject to the policies of that RIR.</a:t>
            </a:r>
          </a:p>
          <a:p>
            <a:pPr marL="342900" indent="-342900">
              <a:buFont typeface="Arial" panose="020B0604020202020204" pitchFamily="34" charset="0"/>
              <a:buChar char="•"/>
            </a:pPr>
            <a:r>
              <a:rPr lang="en-AU" sz="2200" dirty="0">
                <a:solidFill>
                  <a:schemeClr val="bg2"/>
                </a:solidFill>
              </a:rPr>
              <a:t>In an organisation, host addresses are assigned using one of the two methods:</a:t>
            </a:r>
          </a:p>
          <a:p>
            <a:pPr marL="800100" lvl="1" indent="-342900">
              <a:buFont typeface="Arial" panose="020B0604020202020204" pitchFamily="34" charset="0"/>
              <a:buChar char="–"/>
            </a:pPr>
            <a:r>
              <a:rPr lang="en-AU" b="1" dirty="0">
                <a:solidFill>
                  <a:schemeClr val="bg2"/>
                </a:solidFill>
              </a:rPr>
              <a:t>Static</a:t>
            </a:r>
            <a:r>
              <a:rPr lang="en-AU" dirty="0">
                <a:solidFill>
                  <a:schemeClr val="bg2"/>
                </a:solidFill>
              </a:rPr>
              <a:t> assignment</a:t>
            </a:r>
          </a:p>
          <a:p>
            <a:pPr marL="1257300" lvl="2" indent="-342900">
              <a:buFont typeface="Wingdings" panose="05000000000000000000" pitchFamily="2" charset="2"/>
              <a:buChar char="Ø"/>
            </a:pPr>
            <a:r>
              <a:rPr lang="en-AU" sz="1600" dirty="0">
                <a:solidFill>
                  <a:schemeClr val="bg2"/>
                </a:solidFill>
              </a:rPr>
              <a:t>Devices such as printers and servers require a fixed IP address. These devices are typically assigned static IP addresses.</a:t>
            </a:r>
          </a:p>
          <a:p>
            <a:pPr marL="800100" lvl="1" indent="-342900">
              <a:buFont typeface="Arial" panose="020B0604020202020204" pitchFamily="34" charset="0"/>
              <a:buChar char="–"/>
            </a:pPr>
            <a:r>
              <a:rPr lang="en-AU" b="1" dirty="0">
                <a:solidFill>
                  <a:schemeClr val="bg2"/>
                </a:solidFill>
              </a:rPr>
              <a:t>Dynamic</a:t>
            </a:r>
            <a:r>
              <a:rPr lang="en-AU" dirty="0">
                <a:solidFill>
                  <a:schemeClr val="bg2"/>
                </a:solidFill>
              </a:rPr>
              <a:t> assignment</a:t>
            </a:r>
          </a:p>
          <a:p>
            <a:pPr marL="1257300" lvl="2" indent="-342900">
              <a:buFont typeface="Wingdings" panose="05000000000000000000" pitchFamily="2" charset="2"/>
              <a:buChar char="Ø"/>
            </a:pPr>
            <a:r>
              <a:rPr lang="en-AU" sz="1600" dirty="0">
                <a:solidFill>
                  <a:schemeClr val="bg2"/>
                </a:solidFill>
              </a:rPr>
              <a:t>In most networks, the largest population of hosts includes PCs, tablets, smartphones, printers, and IP phones are assigned IPv4 addresses dynamically using the Dynamic Host Configuration Protocol (DHCP).</a:t>
            </a:r>
          </a:p>
          <a:p>
            <a:pPr marL="1257300" lvl="2" indent="-342900">
              <a:buFont typeface="Wingdings" panose="05000000000000000000" pitchFamily="2" charset="2"/>
              <a:buChar char="Ø"/>
            </a:pPr>
            <a:r>
              <a:rPr lang="en-AU" sz="1600" dirty="0">
                <a:solidFill>
                  <a:schemeClr val="bg2"/>
                </a:solidFill>
              </a:rPr>
              <a:t>The host is a DHCP client and requests IP address information from a DHCP server, and the DHCP server provides an IP address, subnet mask, default gateway, and other configuration information.</a:t>
            </a:r>
          </a:p>
          <a:p>
            <a:pPr marL="1257300" lvl="2" indent="-342900">
              <a:buFont typeface="Wingdings" panose="05000000000000000000" pitchFamily="2" charset="2"/>
              <a:buChar char="Ø"/>
            </a:pPr>
            <a:endParaRPr lang="en-US" dirty="0">
              <a:solidFill>
                <a:schemeClr val="bg2"/>
              </a:solidFill>
            </a:endParaRPr>
          </a:p>
        </p:txBody>
      </p:sp>
    </p:spTree>
    <p:extLst>
      <p:ext uri="{BB962C8B-B14F-4D97-AF65-F5344CB8AC3E}">
        <p14:creationId xmlns:p14="http://schemas.microsoft.com/office/powerpoint/2010/main" val="616027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195639" y="0"/>
            <a:ext cx="8588861" cy="838200"/>
          </a:xfrm>
        </p:spPr>
        <p:txBody>
          <a:bodyPr/>
          <a:lstStyle/>
          <a:p>
            <a:r>
              <a:rPr lang="en-US" sz="3200" dirty="0"/>
              <a:t>Classful vs. classless addressing</a:t>
            </a:r>
          </a:p>
        </p:txBody>
      </p:sp>
      <p:sp>
        <p:nvSpPr>
          <p:cNvPr id="3" name="Rectangle 2"/>
          <p:cNvSpPr/>
          <p:nvPr/>
        </p:nvSpPr>
        <p:spPr>
          <a:xfrm>
            <a:off x="120358" y="838200"/>
            <a:ext cx="8739421" cy="5755422"/>
          </a:xfrm>
          <a:prstGeom prst="rect">
            <a:avLst/>
          </a:prstGeom>
        </p:spPr>
        <p:txBody>
          <a:bodyPr wrap="square">
            <a:spAutoFit/>
          </a:bodyPr>
          <a:lstStyle/>
          <a:p>
            <a:pPr marL="342900" indent="-342900">
              <a:buFont typeface="Arial" panose="020B0604020202020204" pitchFamily="34" charset="0"/>
              <a:buChar char="•"/>
            </a:pPr>
            <a:r>
              <a:rPr lang="en-AU" sz="2000" dirty="0">
                <a:solidFill>
                  <a:srgbClr val="333333"/>
                </a:solidFill>
              </a:rPr>
              <a:t>Initially in the early 1980s, the classful addressing was used. Customers were allocated a network address (a range of IP addresses) of one the three classes, A, B, or C:</a:t>
            </a:r>
          </a:p>
          <a:p>
            <a:endParaRPr lang="en-AU" sz="2000" dirty="0">
              <a:solidFill>
                <a:srgbClr val="333333"/>
              </a:solidFill>
            </a:endParaRPr>
          </a:p>
          <a:p>
            <a:pPr marL="342900" indent="-342900">
              <a:buFont typeface="Arial" panose="020B0604020202020204" pitchFamily="34" charset="0"/>
              <a:buChar char="•"/>
            </a:pPr>
            <a:endParaRPr lang="en-AU" sz="2000" dirty="0">
              <a:solidFill>
                <a:srgbClr val="333333"/>
              </a:solidFill>
            </a:endParaRPr>
          </a:p>
          <a:p>
            <a:pPr marL="342900" indent="-342900">
              <a:buFont typeface="Arial" panose="020B0604020202020204" pitchFamily="34" charset="0"/>
              <a:buChar char="•"/>
            </a:pPr>
            <a:endParaRPr lang="en-AU" sz="2000" dirty="0">
              <a:solidFill>
                <a:srgbClr val="333333"/>
              </a:solidFill>
            </a:endParaRPr>
          </a:p>
          <a:p>
            <a:pPr marL="342900" indent="-342900">
              <a:buFont typeface="Arial" panose="020B0604020202020204" pitchFamily="34" charset="0"/>
              <a:buChar char="•"/>
            </a:pPr>
            <a:endParaRPr lang="en-AU" sz="2000" dirty="0">
              <a:solidFill>
                <a:srgbClr val="333333"/>
              </a:solidFill>
            </a:endParaRPr>
          </a:p>
          <a:p>
            <a:pPr marL="342900" indent="-342900">
              <a:buFont typeface="Arial" panose="020B0604020202020204" pitchFamily="34" charset="0"/>
              <a:buChar char="•"/>
            </a:pPr>
            <a:endParaRPr lang="en-AU" sz="2000" dirty="0">
              <a:solidFill>
                <a:srgbClr val="333333"/>
              </a:solidFill>
            </a:endParaRPr>
          </a:p>
          <a:p>
            <a:pPr marL="342900" indent="-342900">
              <a:buFont typeface="Arial" panose="020B0604020202020204" pitchFamily="34" charset="0"/>
              <a:buChar char="•"/>
            </a:pPr>
            <a:endParaRPr lang="en-AU" sz="800" dirty="0">
              <a:solidFill>
                <a:srgbClr val="333333"/>
              </a:solidFill>
            </a:endParaRPr>
          </a:p>
          <a:p>
            <a:pPr marL="342900" indent="-342900">
              <a:buFont typeface="Arial" panose="020B0604020202020204" pitchFamily="34" charset="0"/>
              <a:buChar char="•"/>
            </a:pPr>
            <a:r>
              <a:rPr lang="en-AU" sz="2000" dirty="0">
                <a:solidFill>
                  <a:srgbClr val="333333"/>
                </a:solidFill>
              </a:rPr>
              <a:t>In the late 1980s, classful addressing was abandoned, as not all organizations' requirements fit well into one of these three classes. A great deal of addresses were wasted. For example, 50% of the available IPv4 addresses were for the 128 Class A networks, but a class A network can be too big for an organisation normally. </a:t>
            </a:r>
          </a:p>
          <a:p>
            <a:pPr marL="342900" indent="-342900">
              <a:buFont typeface="Arial" panose="020B0604020202020204" pitchFamily="34" charset="0"/>
              <a:buChar char="•"/>
            </a:pPr>
            <a:r>
              <a:rPr lang="en-AU" sz="2000" dirty="0">
                <a:solidFill>
                  <a:schemeClr val="bg2"/>
                </a:solidFill>
              </a:rPr>
              <a:t>Today we use </a:t>
            </a:r>
            <a:r>
              <a:rPr lang="en-AU" sz="2000" i="1" dirty="0">
                <a:solidFill>
                  <a:schemeClr val="bg2"/>
                </a:solidFill>
              </a:rPr>
              <a:t>classless addressing</a:t>
            </a:r>
            <a:r>
              <a:rPr lang="en-AU" sz="2000" dirty="0">
                <a:solidFill>
                  <a:schemeClr val="bg2"/>
                </a:solidFill>
              </a:rPr>
              <a:t>, which ignores the rules of classes, and </a:t>
            </a:r>
            <a:r>
              <a:rPr lang="en-US" sz="2000" dirty="0">
                <a:solidFill>
                  <a:schemeClr val="bg2"/>
                </a:solidFill>
              </a:rPr>
              <a:t>a set of standards have been developed to allow service providers to allocate IPv4 addresses on any address bit boundary (prefix length), but </a:t>
            </a:r>
            <a:r>
              <a:rPr lang="en-AU" sz="2000" dirty="0">
                <a:solidFill>
                  <a:schemeClr val="bg2"/>
                </a:solidFill>
              </a:rPr>
              <a:t>there are still classful remnants in networks today.</a:t>
            </a:r>
            <a:endParaRPr lang="en-US" sz="2000" dirty="0">
              <a:solidFill>
                <a:schemeClr val="bg2"/>
              </a:solidFill>
            </a:endParaRPr>
          </a:p>
          <a:p>
            <a:pPr marL="342900" indent="-342900">
              <a:buFont typeface="Arial" panose="020B0604020202020204" pitchFamily="34" charset="0"/>
              <a:buChar char="•"/>
            </a:pPr>
            <a:endParaRPr lang="en-AU" sz="2000" dirty="0">
              <a:solidFill>
                <a:srgbClr val="333333"/>
              </a:solidFill>
            </a:endParaRPr>
          </a:p>
        </p:txBody>
      </p:sp>
      <p:graphicFrame>
        <p:nvGraphicFramePr>
          <p:cNvPr id="4" name="Table 5">
            <a:extLst>
              <a:ext uri="{FF2B5EF4-FFF2-40B4-BE49-F238E27FC236}">
                <a16:creationId xmlns:a16="http://schemas.microsoft.com/office/drawing/2014/main" id="{55CD6675-17F5-49FA-BD77-AE73F2E1BDA0}"/>
              </a:ext>
            </a:extLst>
          </p:cNvPr>
          <p:cNvGraphicFramePr>
            <a:graphicFrameLocks noGrp="1"/>
          </p:cNvGraphicFramePr>
          <p:nvPr>
            <p:extLst>
              <p:ext uri="{D42A27DB-BD31-4B8C-83A1-F6EECF244321}">
                <p14:modId xmlns:p14="http://schemas.microsoft.com/office/powerpoint/2010/main" val="3963990320"/>
              </p:ext>
            </p:extLst>
          </p:nvPr>
        </p:nvGraphicFramePr>
        <p:xfrm>
          <a:off x="648627" y="1887554"/>
          <a:ext cx="7337133" cy="1541446"/>
        </p:xfrm>
        <a:graphic>
          <a:graphicData uri="http://schemas.openxmlformats.org/drawingml/2006/table">
            <a:tbl>
              <a:tblPr firstRow="1" bandRow="1">
                <a:tableStyleId>{5C22544A-7EE6-4342-B048-85BDC9FD1C3A}</a:tableStyleId>
              </a:tblPr>
              <a:tblGrid>
                <a:gridCol w="831830">
                  <a:extLst>
                    <a:ext uri="{9D8B030D-6E8A-4147-A177-3AD203B41FA5}">
                      <a16:colId xmlns:a16="http://schemas.microsoft.com/office/drawing/2014/main" val="3408276909"/>
                    </a:ext>
                  </a:extLst>
                </a:gridCol>
                <a:gridCol w="2769326">
                  <a:extLst>
                    <a:ext uri="{9D8B030D-6E8A-4147-A177-3AD203B41FA5}">
                      <a16:colId xmlns:a16="http://schemas.microsoft.com/office/drawing/2014/main" val="2386335121"/>
                    </a:ext>
                  </a:extLst>
                </a:gridCol>
                <a:gridCol w="722811">
                  <a:extLst>
                    <a:ext uri="{9D8B030D-6E8A-4147-A177-3AD203B41FA5}">
                      <a16:colId xmlns:a16="http://schemas.microsoft.com/office/drawing/2014/main" val="2342387292"/>
                    </a:ext>
                  </a:extLst>
                </a:gridCol>
                <a:gridCol w="1175657">
                  <a:extLst>
                    <a:ext uri="{9D8B030D-6E8A-4147-A177-3AD203B41FA5}">
                      <a16:colId xmlns:a16="http://schemas.microsoft.com/office/drawing/2014/main" val="509032467"/>
                    </a:ext>
                  </a:extLst>
                </a:gridCol>
                <a:gridCol w="1837509">
                  <a:extLst>
                    <a:ext uri="{9D8B030D-6E8A-4147-A177-3AD203B41FA5}">
                      <a16:colId xmlns:a16="http://schemas.microsoft.com/office/drawing/2014/main" val="1672589856"/>
                    </a:ext>
                  </a:extLst>
                </a:gridCol>
              </a:tblGrid>
              <a:tr h="331986">
                <a:tc>
                  <a:txBody>
                    <a:bodyPr/>
                    <a:lstStyle/>
                    <a:p>
                      <a:r>
                        <a:rPr lang="en-AU" sz="1400" dirty="0"/>
                        <a:t>Network class</a:t>
                      </a:r>
                      <a:endParaRPr lang="en-US" sz="1400" dirty="0"/>
                    </a:p>
                  </a:txBody>
                  <a:tcPr marL="36000" marR="36000" marT="0" marB="0"/>
                </a:tc>
                <a:tc>
                  <a:txBody>
                    <a:bodyPr/>
                    <a:lstStyle/>
                    <a:p>
                      <a:r>
                        <a:rPr lang="en-AU" sz="1400" dirty="0"/>
                        <a:t>Address block</a:t>
                      </a:r>
                      <a:endParaRPr lang="en-US" sz="1400" dirty="0"/>
                    </a:p>
                  </a:txBody>
                  <a:tcPr marL="36000" marR="36000" marT="0" marB="0"/>
                </a:tc>
                <a:tc>
                  <a:txBody>
                    <a:bodyPr/>
                    <a:lstStyle/>
                    <a:p>
                      <a:r>
                        <a:rPr lang="en-AU" sz="1400" dirty="0"/>
                        <a:t>Subnet mask</a:t>
                      </a:r>
                      <a:endParaRPr lang="en-US" sz="1400" dirty="0"/>
                    </a:p>
                  </a:txBody>
                  <a:tcPr marL="36000" marR="36000" marT="0" marB="0"/>
                </a:tc>
                <a:tc>
                  <a:txBody>
                    <a:bodyPr/>
                    <a:lstStyle/>
                    <a:p>
                      <a:r>
                        <a:rPr lang="en-AU" sz="1400" dirty="0"/>
                        <a:t>Max. number of networks</a:t>
                      </a:r>
                      <a:endParaRPr lang="en-US" sz="1400" dirty="0"/>
                    </a:p>
                  </a:txBody>
                  <a:tcPr marL="36000" marR="36000" marT="0" marB="0"/>
                </a:tc>
                <a:tc>
                  <a:txBody>
                    <a:bodyPr/>
                    <a:lstStyle/>
                    <a:p>
                      <a:r>
                        <a:rPr lang="en-AU" sz="1400" dirty="0"/>
                        <a:t># hosts per network</a:t>
                      </a:r>
                      <a:endParaRPr lang="en-US" sz="1400" dirty="0"/>
                    </a:p>
                  </a:txBody>
                  <a:tcPr marL="36000" marR="36000" marT="0" marB="0"/>
                </a:tc>
                <a:extLst>
                  <a:ext uri="{0D108BD9-81ED-4DB2-BD59-A6C34878D82A}">
                    <a16:rowId xmlns:a16="http://schemas.microsoft.com/office/drawing/2014/main" val="1775067798"/>
                  </a:ext>
                </a:extLst>
              </a:tr>
              <a:tr h="370840">
                <a:tc>
                  <a:txBody>
                    <a:bodyPr/>
                    <a:lstStyle/>
                    <a:p>
                      <a:r>
                        <a:rPr lang="en-AU" sz="1400" dirty="0">
                          <a:solidFill>
                            <a:schemeClr val="bg2"/>
                          </a:solidFill>
                        </a:rPr>
                        <a:t>A</a:t>
                      </a:r>
                      <a:endParaRPr lang="en-US" sz="1400" dirty="0">
                        <a:solidFill>
                          <a:schemeClr val="bg2"/>
                        </a:solidFill>
                      </a:endParaRPr>
                    </a:p>
                  </a:txBody>
                  <a:tcPr marL="36000" marR="36000" marT="0" marB="0"/>
                </a:tc>
                <a:tc>
                  <a:txBody>
                    <a:bodyPr/>
                    <a:lstStyle/>
                    <a:p>
                      <a:r>
                        <a:rPr lang="en-US" sz="1400" b="0" i="0" kern="1200" dirty="0">
                          <a:solidFill>
                            <a:schemeClr val="bg2"/>
                          </a:solidFill>
                          <a:effectLst/>
                          <a:latin typeface="+mn-lt"/>
                          <a:ea typeface="+mn-ea"/>
                          <a:cs typeface="+mn-cs"/>
                        </a:rPr>
                        <a:t>0.0.0.0/8 to 127.0.0.0/8</a:t>
                      </a:r>
                      <a:endParaRPr lang="en-US" sz="1400" b="0" dirty="0">
                        <a:solidFill>
                          <a:schemeClr val="bg2"/>
                        </a:solidFill>
                      </a:endParaRPr>
                    </a:p>
                  </a:txBody>
                  <a:tcPr marL="36000" marR="36000" marT="0" marB="0"/>
                </a:tc>
                <a:tc>
                  <a:txBody>
                    <a:bodyPr/>
                    <a:lstStyle/>
                    <a:p>
                      <a:r>
                        <a:rPr lang="en-AU" sz="1400" b="0" dirty="0">
                          <a:solidFill>
                            <a:schemeClr val="bg2"/>
                          </a:solidFill>
                        </a:rPr>
                        <a:t>/8</a:t>
                      </a:r>
                      <a:endParaRPr lang="en-US" sz="1400" b="0" dirty="0">
                        <a:solidFill>
                          <a:schemeClr val="bg2"/>
                        </a:solidFill>
                      </a:endParaRPr>
                    </a:p>
                  </a:txBody>
                  <a:tcPr marL="36000" marR="36000" marT="0" marB="0"/>
                </a:tc>
                <a:tc>
                  <a:txBody>
                    <a:bodyPr/>
                    <a:lstStyle/>
                    <a:p>
                      <a:r>
                        <a:rPr lang="en-AU" sz="1400" dirty="0">
                          <a:solidFill>
                            <a:schemeClr val="bg2"/>
                          </a:solidFill>
                        </a:rPr>
                        <a:t>128</a:t>
                      </a:r>
                      <a:endParaRPr lang="en-US" sz="1400" dirty="0">
                        <a:solidFill>
                          <a:schemeClr val="bg2"/>
                        </a:solidFill>
                      </a:endParaRPr>
                    </a:p>
                  </a:txBody>
                  <a:tcPr marL="36000" marR="36000" marT="0" marB="0"/>
                </a:tc>
                <a:tc>
                  <a:txBody>
                    <a:bodyPr/>
                    <a:lstStyle/>
                    <a:p>
                      <a:r>
                        <a:rPr lang="en-AU" sz="1400" dirty="0">
                          <a:solidFill>
                            <a:schemeClr val="bg2"/>
                          </a:solidFill>
                        </a:rPr>
                        <a:t>2^24-2 = 16,777,214</a:t>
                      </a:r>
                      <a:endParaRPr lang="en-US" sz="1400" dirty="0">
                        <a:solidFill>
                          <a:schemeClr val="bg2"/>
                        </a:solidFill>
                      </a:endParaRPr>
                    </a:p>
                  </a:txBody>
                  <a:tcPr marL="36000" marR="36000" marT="0" marB="0"/>
                </a:tc>
                <a:extLst>
                  <a:ext uri="{0D108BD9-81ED-4DB2-BD59-A6C34878D82A}">
                    <a16:rowId xmlns:a16="http://schemas.microsoft.com/office/drawing/2014/main" val="3451784733"/>
                  </a:ext>
                </a:extLst>
              </a:tr>
              <a:tr h="373046">
                <a:tc>
                  <a:txBody>
                    <a:bodyPr/>
                    <a:lstStyle/>
                    <a:p>
                      <a:r>
                        <a:rPr lang="en-AU" sz="1400" dirty="0">
                          <a:solidFill>
                            <a:schemeClr val="bg2"/>
                          </a:solidFill>
                        </a:rPr>
                        <a:t>B</a:t>
                      </a:r>
                      <a:endParaRPr lang="en-US" sz="1400" dirty="0">
                        <a:solidFill>
                          <a:schemeClr val="bg2"/>
                        </a:solidFill>
                      </a:endParaRPr>
                    </a:p>
                  </a:txBody>
                  <a:tcPr marL="36000" marR="36000" marT="0" marB="0"/>
                </a:tc>
                <a:tc>
                  <a:txBody>
                    <a:bodyPr/>
                    <a:lstStyle/>
                    <a:p>
                      <a:r>
                        <a:rPr lang="en-US" sz="1400" b="0" i="0" kern="1200" dirty="0">
                          <a:solidFill>
                            <a:schemeClr val="bg2"/>
                          </a:solidFill>
                          <a:effectLst/>
                          <a:latin typeface="+mn-lt"/>
                          <a:ea typeface="+mn-ea"/>
                          <a:cs typeface="+mn-cs"/>
                        </a:rPr>
                        <a:t>128.0.0.0 /16 - 191.255.0.0 /16</a:t>
                      </a:r>
                      <a:endParaRPr lang="en-US" sz="1400" b="0" dirty="0">
                        <a:solidFill>
                          <a:schemeClr val="bg2"/>
                        </a:solidFill>
                      </a:endParaRPr>
                    </a:p>
                  </a:txBody>
                  <a:tcPr marL="36000" marR="36000" marT="0" marB="0"/>
                </a:tc>
                <a:tc>
                  <a:txBody>
                    <a:bodyPr/>
                    <a:lstStyle/>
                    <a:p>
                      <a:r>
                        <a:rPr lang="en-AU" sz="1400" b="0" dirty="0">
                          <a:solidFill>
                            <a:schemeClr val="bg2"/>
                          </a:solidFill>
                        </a:rPr>
                        <a:t>/16</a:t>
                      </a:r>
                      <a:endParaRPr lang="en-US" sz="1400" b="0" dirty="0">
                        <a:solidFill>
                          <a:schemeClr val="bg2"/>
                        </a:solidFill>
                      </a:endParaRPr>
                    </a:p>
                  </a:txBody>
                  <a:tcPr marL="36000" marR="36000" marT="0" marB="0"/>
                </a:tc>
                <a:tc>
                  <a:txBody>
                    <a:bodyPr/>
                    <a:lstStyle/>
                    <a:p>
                      <a:r>
                        <a:rPr lang="en-AU" sz="1400" dirty="0">
                          <a:solidFill>
                            <a:schemeClr val="bg2"/>
                          </a:solidFill>
                        </a:rPr>
                        <a:t>16,384</a:t>
                      </a:r>
                      <a:endParaRPr lang="en-US" sz="1400" dirty="0">
                        <a:solidFill>
                          <a:schemeClr val="bg2"/>
                        </a:solidFill>
                      </a:endParaRPr>
                    </a:p>
                  </a:txBody>
                  <a:tcPr marL="36000" marR="36000" marT="0" marB="0"/>
                </a:tc>
                <a:tc>
                  <a:txBody>
                    <a:bodyPr/>
                    <a:lstStyle/>
                    <a:p>
                      <a:r>
                        <a:rPr lang="en-AU" sz="1400" dirty="0">
                          <a:solidFill>
                            <a:schemeClr val="bg2"/>
                          </a:solidFill>
                        </a:rPr>
                        <a:t>2^16-2=65,534</a:t>
                      </a:r>
                      <a:endParaRPr lang="en-US" sz="1400" dirty="0">
                        <a:solidFill>
                          <a:schemeClr val="bg2"/>
                        </a:solidFill>
                      </a:endParaRPr>
                    </a:p>
                  </a:txBody>
                  <a:tcPr marL="36000" marR="36000" marT="0" marB="0"/>
                </a:tc>
                <a:extLst>
                  <a:ext uri="{0D108BD9-81ED-4DB2-BD59-A6C34878D82A}">
                    <a16:rowId xmlns:a16="http://schemas.microsoft.com/office/drawing/2014/main" val="563804702"/>
                  </a:ext>
                </a:extLst>
              </a:tr>
              <a:tr h="370840">
                <a:tc>
                  <a:txBody>
                    <a:bodyPr/>
                    <a:lstStyle/>
                    <a:p>
                      <a:r>
                        <a:rPr lang="en-AU" sz="1400" dirty="0">
                          <a:solidFill>
                            <a:schemeClr val="bg2"/>
                          </a:solidFill>
                        </a:rPr>
                        <a:t>C</a:t>
                      </a:r>
                      <a:endParaRPr lang="en-US" sz="1400" dirty="0">
                        <a:solidFill>
                          <a:schemeClr val="bg2"/>
                        </a:solidFill>
                      </a:endParaRPr>
                    </a:p>
                  </a:txBody>
                  <a:tcPr marL="36000" marR="36000" marT="0" marB="0"/>
                </a:tc>
                <a:tc>
                  <a:txBody>
                    <a:bodyPr/>
                    <a:lstStyle/>
                    <a:p>
                      <a:r>
                        <a:rPr lang="en-US" sz="1400" b="0" i="0" kern="1200" dirty="0">
                          <a:solidFill>
                            <a:schemeClr val="bg2"/>
                          </a:solidFill>
                          <a:effectLst/>
                          <a:latin typeface="+mn-lt"/>
                          <a:ea typeface="+mn-ea"/>
                          <a:cs typeface="+mn-cs"/>
                        </a:rPr>
                        <a:t>192.0.0.0 /24 - 223.255.255.0 /24</a:t>
                      </a:r>
                      <a:endParaRPr lang="en-US" sz="1400" b="0" dirty="0">
                        <a:solidFill>
                          <a:schemeClr val="bg2"/>
                        </a:solidFill>
                      </a:endParaRPr>
                    </a:p>
                  </a:txBody>
                  <a:tcPr marL="36000" marR="36000" marT="0" marB="0"/>
                </a:tc>
                <a:tc>
                  <a:txBody>
                    <a:bodyPr/>
                    <a:lstStyle/>
                    <a:p>
                      <a:r>
                        <a:rPr lang="en-AU" sz="1400" b="0" dirty="0">
                          <a:solidFill>
                            <a:schemeClr val="bg2"/>
                          </a:solidFill>
                        </a:rPr>
                        <a:t>/24</a:t>
                      </a:r>
                      <a:endParaRPr lang="en-US" sz="1400" b="0" dirty="0">
                        <a:solidFill>
                          <a:schemeClr val="bg2"/>
                        </a:solidFill>
                      </a:endParaRPr>
                    </a:p>
                  </a:txBody>
                  <a:tcPr marL="36000" marR="36000" marT="0" marB="0"/>
                </a:tc>
                <a:tc>
                  <a:txBody>
                    <a:bodyPr/>
                    <a:lstStyle/>
                    <a:p>
                      <a:r>
                        <a:rPr lang="en-AU" sz="1400" dirty="0">
                          <a:solidFill>
                            <a:schemeClr val="bg2"/>
                          </a:solidFill>
                        </a:rPr>
                        <a:t>2,097,152</a:t>
                      </a:r>
                      <a:endParaRPr lang="en-US" sz="1400" dirty="0">
                        <a:solidFill>
                          <a:schemeClr val="bg2"/>
                        </a:solidFill>
                      </a:endParaRPr>
                    </a:p>
                  </a:txBody>
                  <a:tcPr marL="36000" marR="36000" marT="0" marB="0"/>
                </a:tc>
                <a:tc>
                  <a:txBody>
                    <a:bodyPr/>
                    <a:lstStyle/>
                    <a:p>
                      <a:r>
                        <a:rPr lang="en-AU" sz="1400" dirty="0">
                          <a:solidFill>
                            <a:schemeClr val="bg2"/>
                          </a:solidFill>
                        </a:rPr>
                        <a:t>2^8-2=254</a:t>
                      </a:r>
                      <a:endParaRPr lang="en-US" sz="1400" dirty="0">
                        <a:solidFill>
                          <a:schemeClr val="bg2"/>
                        </a:solidFill>
                      </a:endParaRPr>
                    </a:p>
                  </a:txBody>
                  <a:tcPr marL="36000" marR="36000" marT="0" marB="0"/>
                </a:tc>
                <a:extLst>
                  <a:ext uri="{0D108BD9-81ED-4DB2-BD59-A6C34878D82A}">
                    <a16:rowId xmlns:a16="http://schemas.microsoft.com/office/drawing/2014/main" val="2270296972"/>
                  </a:ext>
                </a:extLst>
              </a:tr>
            </a:tbl>
          </a:graphicData>
        </a:graphic>
      </p:graphicFrame>
    </p:spTree>
    <p:extLst>
      <p:ext uri="{BB962C8B-B14F-4D97-AF65-F5344CB8AC3E}">
        <p14:creationId xmlns:p14="http://schemas.microsoft.com/office/powerpoint/2010/main" val="3981594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1739526" y="567144"/>
            <a:ext cx="5416186" cy="983947"/>
          </a:xfrm>
        </p:spPr>
        <p:txBody>
          <a:bodyPr/>
          <a:lstStyle/>
          <a:p>
            <a:pPr algn="ctr"/>
            <a:r>
              <a:rPr lang="en-US" sz="3200" dirty="0"/>
              <a:t>Topics</a:t>
            </a:r>
          </a:p>
        </p:txBody>
      </p:sp>
      <p:sp>
        <p:nvSpPr>
          <p:cNvPr id="12" name="Text Placeholder 11"/>
          <p:cNvSpPr>
            <a:spLocks noGrp="1"/>
          </p:cNvSpPr>
          <p:nvPr>
            <p:ph type="body" sz="quarter" idx="11"/>
          </p:nvPr>
        </p:nvSpPr>
        <p:spPr>
          <a:xfrm>
            <a:off x="1739526" y="2645514"/>
            <a:ext cx="6858355" cy="3827077"/>
          </a:xfrm>
        </p:spPr>
        <p:txBody>
          <a:bodyPr>
            <a:normAutofit/>
          </a:bodyPr>
          <a:lstStyle/>
          <a:p>
            <a:pPr marL="342900" indent="-342900">
              <a:buFont typeface="Arial" panose="020B0604020202020204" pitchFamily="34" charset="0"/>
              <a:buChar char="•"/>
            </a:pPr>
            <a:r>
              <a:rPr lang="en-AU" sz="2400" dirty="0">
                <a:solidFill>
                  <a:schemeClr val="bg2"/>
                </a:solidFill>
              </a:rPr>
              <a:t>Binary and IPv4 addresses</a:t>
            </a:r>
          </a:p>
          <a:p>
            <a:pPr marL="342900" indent="-342900">
              <a:buFont typeface="Arial" panose="020B0604020202020204" pitchFamily="34" charset="0"/>
              <a:buChar char="•"/>
            </a:pPr>
            <a:r>
              <a:rPr lang="en-AU" sz="2400" dirty="0">
                <a:solidFill>
                  <a:schemeClr val="bg2"/>
                </a:solidFill>
              </a:rPr>
              <a:t>IPv4 Addressing</a:t>
            </a:r>
          </a:p>
          <a:p>
            <a:pPr marL="749300" lvl="1" indent="-342900">
              <a:buFont typeface="Arial" panose="020B0604020202020204" pitchFamily="34" charset="0"/>
              <a:buChar char="─"/>
            </a:pPr>
            <a:r>
              <a:rPr lang="en-AU" dirty="0">
                <a:solidFill>
                  <a:schemeClr val="bg2"/>
                </a:solidFill>
              </a:rPr>
              <a:t>IPv4 address structure &amp; subnet mask</a:t>
            </a:r>
          </a:p>
          <a:p>
            <a:pPr marL="749300" lvl="1" indent="-342900">
              <a:buFont typeface="Arial" panose="020B0604020202020204" pitchFamily="34" charset="0"/>
              <a:buChar char="─"/>
            </a:pPr>
            <a:r>
              <a:rPr lang="en-AU" dirty="0">
                <a:solidFill>
                  <a:schemeClr val="bg2"/>
                </a:solidFill>
              </a:rPr>
              <a:t>Network, host and broadcast addresses</a:t>
            </a:r>
          </a:p>
          <a:p>
            <a:pPr marL="749300" lvl="1" indent="-342900">
              <a:buFont typeface="Arial" panose="020B0604020202020204" pitchFamily="34" charset="0"/>
              <a:buChar char="─"/>
            </a:pPr>
            <a:r>
              <a:rPr lang="en-AU" dirty="0">
                <a:solidFill>
                  <a:schemeClr val="bg2"/>
                </a:solidFill>
              </a:rPr>
              <a:t>IPv4 unicast, multicast and broadcast</a:t>
            </a:r>
          </a:p>
          <a:p>
            <a:pPr marL="749300" lvl="1" indent="-342900">
              <a:buFont typeface="Arial" panose="020B0604020202020204" pitchFamily="34" charset="0"/>
              <a:buChar char="─"/>
            </a:pPr>
            <a:r>
              <a:rPr lang="en-AU" dirty="0">
                <a:solidFill>
                  <a:schemeClr val="bg2"/>
                </a:solidFill>
              </a:rPr>
              <a:t>Private and public addresses</a:t>
            </a:r>
          </a:p>
          <a:p>
            <a:pPr marL="749300" lvl="1" indent="-342900">
              <a:buFont typeface="Arial" panose="020B0604020202020204" pitchFamily="34" charset="0"/>
              <a:buChar char="─"/>
            </a:pPr>
            <a:r>
              <a:rPr lang="en-AU" dirty="0">
                <a:solidFill>
                  <a:schemeClr val="bg2"/>
                </a:solidFill>
              </a:rPr>
              <a:t>IP address assignment</a:t>
            </a:r>
          </a:p>
          <a:p>
            <a:pPr lvl="1"/>
            <a:endParaRPr lang="en-AU" dirty="0">
              <a:solidFill>
                <a:schemeClr val="bg2"/>
              </a:solidFill>
            </a:endParaRPr>
          </a:p>
          <a:p>
            <a:pPr marL="342900" indent="-342900">
              <a:buFont typeface="Arial" panose="020B0604020202020204" pitchFamily="34" charset="0"/>
              <a:buChar char="•"/>
            </a:pPr>
            <a:endParaRPr lang="en-US" sz="2800" dirty="0">
              <a:solidFill>
                <a:schemeClr val="tx2"/>
              </a:solidFill>
            </a:endParaRPr>
          </a:p>
          <a:p>
            <a:pPr marL="342900" indent="-342900">
              <a:buFont typeface="Arial" panose="020B0604020202020204" pitchFamily="34" charset="0"/>
              <a:buChar char="•"/>
            </a:pPr>
            <a:endParaRPr lang="en-US" sz="2800" dirty="0">
              <a:solidFill>
                <a:schemeClr val="tx2"/>
              </a:solidFill>
            </a:endParaRPr>
          </a:p>
          <a:p>
            <a:pPr marL="342900" indent="-342900">
              <a:buFont typeface="Arial" panose="020B0604020202020204" pitchFamily="34" charset="0"/>
              <a:buChar char="•"/>
            </a:pPr>
            <a:endParaRPr lang="en-US" sz="2800" dirty="0">
              <a:solidFill>
                <a:schemeClr val="tx2"/>
              </a:solidFill>
            </a:endParaRPr>
          </a:p>
          <a:p>
            <a:endParaRPr lang="en-US" sz="2800" dirty="0">
              <a:solidFill>
                <a:schemeClr val="tx2"/>
              </a:solidFill>
            </a:endParaRPr>
          </a:p>
        </p:txBody>
      </p:sp>
      <p:sp>
        <p:nvSpPr>
          <p:cNvPr id="4" name="Text Placeholder 11"/>
          <p:cNvSpPr txBox="1">
            <a:spLocks/>
          </p:cNvSpPr>
          <p:nvPr/>
        </p:nvSpPr>
        <p:spPr>
          <a:xfrm>
            <a:off x="1120140" y="1474470"/>
            <a:ext cx="7098029" cy="2511044"/>
          </a:xfrm>
          <a:prstGeom prst="rect">
            <a:avLst/>
          </a:prstGeom>
        </p:spPr>
        <p:txBody>
          <a:bodyPr vert="horz" lIns="91440" tIns="45720" rIns="91440" bIns="45720" rtlCol="0" anchor="ctr" anchorCtr="0">
            <a:normAutofit/>
          </a:bodyPr>
          <a:lstStyle>
            <a:lvl1pPr marL="0" indent="0" algn="l" defTabSz="914400" rtl="0" eaLnBrk="1" latinLnBrk="0" hangingPunct="1">
              <a:lnSpc>
                <a:spcPct val="95000"/>
              </a:lnSpc>
              <a:spcBef>
                <a:spcPts val="1440"/>
              </a:spcBef>
              <a:buClr>
                <a:srgbClr val="493B93"/>
              </a:buClr>
              <a:buSzPct val="90000"/>
              <a:buFontTx/>
              <a:buNone/>
              <a:tabLst/>
              <a:defRPr lang="en-US" sz="2000" kern="1200" dirty="0">
                <a:solidFill>
                  <a:srgbClr val="493B93"/>
                </a:solidFill>
                <a:latin typeface="+mj-lt"/>
                <a:ea typeface="+mn-ea"/>
                <a:cs typeface="+mn-cs"/>
              </a:defRPr>
            </a:lvl1pPr>
            <a:lvl2pPr marL="406400" indent="0" algn="l" defTabSz="914400" rtl="0" eaLnBrk="1" latinLnBrk="0" hangingPunct="1">
              <a:lnSpc>
                <a:spcPct val="95000"/>
              </a:lnSpc>
              <a:spcBef>
                <a:spcPts val="840"/>
              </a:spcBef>
              <a:buClr>
                <a:schemeClr val="tx2"/>
              </a:buClr>
              <a:buFontTx/>
              <a:buNone/>
              <a:defRPr lang="en-US" sz="2000" kern="1200">
                <a:solidFill>
                  <a:srgbClr val="435153"/>
                </a:solidFill>
                <a:latin typeface="+mj-lt"/>
                <a:ea typeface="+mn-ea"/>
                <a:cs typeface="+mn-cs"/>
              </a:defRPr>
            </a:lvl2pPr>
            <a:lvl3pPr marL="571500" indent="-1588" algn="l" defTabSz="914400" rtl="0" eaLnBrk="1" latinLnBrk="0" hangingPunct="1">
              <a:lnSpc>
                <a:spcPct val="95000"/>
              </a:lnSpc>
              <a:spcBef>
                <a:spcPts val="840"/>
              </a:spcBef>
              <a:buFont typeface="Arial" pitchFamily="34" charset="0"/>
              <a:buNone/>
              <a:defRPr lang="en-US" sz="2000" kern="1200">
                <a:solidFill>
                  <a:srgbClr val="435153"/>
                </a:solidFill>
                <a:latin typeface="+mj-lt"/>
                <a:ea typeface="+mn-ea"/>
                <a:cs typeface="+mn-cs"/>
              </a:defRPr>
            </a:lvl3pPr>
            <a:lvl4pPr marL="688975" indent="0" algn="l" defTabSz="914400" rtl="0" eaLnBrk="1" latinLnBrk="0" hangingPunct="1">
              <a:lnSpc>
                <a:spcPct val="95000"/>
              </a:lnSpc>
              <a:spcBef>
                <a:spcPts val="840"/>
              </a:spcBef>
              <a:buFont typeface="Arial" pitchFamily="34" charset="0"/>
              <a:buNone/>
              <a:defRPr lang="en-US" sz="2000" kern="1200">
                <a:solidFill>
                  <a:srgbClr val="435153"/>
                </a:solidFill>
                <a:latin typeface="+mj-lt"/>
                <a:ea typeface="+mn-ea"/>
                <a:cs typeface="+mn-cs"/>
              </a:defRPr>
            </a:lvl4pPr>
            <a:lvl5pPr marL="801688" indent="0" algn="l" defTabSz="914400" rtl="0" eaLnBrk="1" latinLnBrk="0" hangingPunct="1">
              <a:lnSpc>
                <a:spcPct val="95000"/>
              </a:lnSpc>
              <a:spcBef>
                <a:spcPts val="840"/>
              </a:spcBef>
              <a:buFont typeface="Arial" pitchFamily="34" charset="0"/>
              <a:buNone/>
              <a:defRPr lang="en-US" sz="2000" kern="1200">
                <a:solidFill>
                  <a:srgbClr val="435153"/>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95000"/>
              </a:lnSpc>
              <a:spcBef>
                <a:spcPts val="1440"/>
              </a:spcBef>
              <a:spcAft>
                <a:spcPts val="0"/>
              </a:spcAft>
              <a:buClr>
                <a:srgbClr val="493B93"/>
              </a:buClr>
              <a:buSzPct val="90000"/>
              <a:buFontTx/>
              <a:buNone/>
              <a:tabLst/>
              <a:defRPr/>
            </a:pPr>
            <a:endParaRPr kumimoji="0" lang="en-AU" sz="2800" b="0" i="0" u="none" strike="noStrike" kern="1200" cap="none" spc="0" normalizeH="0" baseline="0" noProof="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3222785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2256909" y="285750"/>
            <a:ext cx="4117446" cy="1337310"/>
          </a:xfrm>
        </p:spPr>
        <p:txBody>
          <a:bodyPr/>
          <a:lstStyle/>
          <a:p>
            <a:pPr algn="ctr"/>
            <a:r>
              <a:rPr lang="en-US" sz="3200" dirty="0"/>
              <a:t>Readings</a:t>
            </a:r>
          </a:p>
        </p:txBody>
      </p:sp>
      <p:sp>
        <p:nvSpPr>
          <p:cNvPr id="12" name="Text Placeholder 11"/>
          <p:cNvSpPr>
            <a:spLocks noGrp="1"/>
          </p:cNvSpPr>
          <p:nvPr>
            <p:ph type="body" sz="quarter" idx="11"/>
          </p:nvPr>
        </p:nvSpPr>
        <p:spPr>
          <a:xfrm>
            <a:off x="1120140" y="1474470"/>
            <a:ext cx="7098029" cy="4660000"/>
          </a:xfrm>
        </p:spPr>
        <p:txBody>
          <a:bodyPr>
            <a:normAutofit/>
          </a:bodyPr>
          <a:lstStyle/>
          <a:p>
            <a:pPr marL="457200" indent="-457200">
              <a:buClrTx/>
              <a:buSzPct val="100000"/>
              <a:buFont typeface="Arial" panose="020B0604020202020204" pitchFamily="34" charset="0"/>
              <a:buChar char="•"/>
            </a:pPr>
            <a:r>
              <a:rPr lang="en-AU" sz="2400" dirty="0">
                <a:solidFill>
                  <a:schemeClr val="bg2"/>
                </a:solidFill>
              </a:rPr>
              <a:t>CCNAv7: Introduction to Networks course text &amp; quizzes</a:t>
            </a:r>
          </a:p>
          <a:p>
            <a:pPr marL="863600" lvl="1" indent="-457200">
              <a:buClrTx/>
              <a:buSzPct val="75000"/>
              <a:buFont typeface="Courier New" panose="02070309020205020404" pitchFamily="49" charset="0"/>
              <a:buChar char="o"/>
            </a:pPr>
            <a:r>
              <a:rPr lang="en-AU" dirty="0"/>
              <a:t>Module 5 – Section 5.1</a:t>
            </a:r>
          </a:p>
          <a:p>
            <a:pPr marL="863600" lvl="1" indent="-457200">
              <a:buClrTx/>
              <a:buSzPct val="75000"/>
              <a:buFont typeface="Courier New" panose="02070309020205020404" pitchFamily="49" charset="0"/>
              <a:buChar char="o"/>
            </a:pPr>
            <a:r>
              <a:rPr lang="en-AU" dirty="0"/>
              <a:t>Module 11- Section 11.1, 11.2, 11.3</a:t>
            </a:r>
          </a:p>
          <a:p>
            <a:r>
              <a:rPr lang="en-AU" sz="2800" dirty="0"/>
              <a:t>     </a:t>
            </a:r>
          </a:p>
          <a:p>
            <a:r>
              <a:rPr lang="en-AU" sz="2800" dirty="0"/>
              <a:t>     </a:t>
            </a:r>
            <a:r>
              <a:rPr lang="en-AU" sz="2400" dirty="0"/>
              <a:t>Available at: </a:t>
            </a:r>
            <a:r>
              <a:rPr lang="en-AU" sz="2400" dirty="0">
                <a:hlinkClick r:id="rId2"/>
              </a:rPr>
              <a:t>www.netacad.com</a:t>
            </a:r>
            <a:endParaRPr lang="en-AU" sz="2400" dirty="0"/>
          </a:p>
          <a:p>
            <a:pPr marL="749300" lvl="1" indent="-342900">
              <a:buFont typeface="Arial" panose="020B0604020202020204" pitchFamily="34" charset="0"/>
              <a:buChar char="•"/>
            </a:pPr>
            <a:endParaRPr lang="en-US" sz="2800" dirty="0">
              <a:solidFill>
                <a:schemeClr val="bg2"/>
              </a:solidFill>
            </a:endParaRPr>
          </a:p>
        </p:txBody>
      </p:sp>
    </p:spTree>
    <p:extLst>
      <p:ext uri="{BB962C8B-B14F-4D97-AF65-F5344CB8AC3E}">
        <p14:creationId xmlns:p14="http://schemas.microsoft.com/office/powerpoint/2010/main" val="11506285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r>
              <a:rPr lang="en-US" sz="3200" dirty="0"/>
              <a:t>IPv4 Addresses</a:t>
            </a:r>
          </a:p>
        </p:txBody>
      </p:sp>
      <p:pic>
        <p:nvPicPr>
          <p:cNvPr id="4" name="Picture 3" descr="Introduction to Networks - Google Chrome"/>
          <p:cNvPicPr>
            <a:picLocks noChangeAspect="1"/>
          </p:cNvPicPr>
          <p:nvPr/>
        </p:nvPicPr>
        <p:blipFill rotWithShape="1">
          <a:blip r:embed="rId3">
            <a:extLst>
              <a:ext uri="{28A0092B-C50C-407E-A947-70E740481C1C}">
                <a14:useLocalDpi xmlns:a14="http://schemas.microsoft.com/office/drawing/2010/main" val="0"/>
              </a:ext>
            </a:extLst>
          </a:blip>
          <a:srcRect l="26502" t="35061" r="47514" b="47936"/>
          <a:stretch/>
        </p:blipFill>
        <p:spPr>
          <a:xfrm>
            <a:off x="3367329" y="2944794"/>
            <a:ext cx="4293421" cy="1581111"/>
          </a:xfrm>
          <a:prstGeom prst="rect">
            <a:avLst/>
          </a:prstGeom>
        </p:spPr>
      </p:pic>
      <p:sp>
        <p:nvSpPr>
          <p:cNvPr id="5" name="TextBox 4"/>
          <p:cNvSpPr txBox="1"/>
          <p:nvPr/>
        </p:nvSpPr>
        <p:spPr>
          <a:xfrm>
            <a:off x="321547" y="5079681"/>
            <a:ext cx="2718816" cy="369332"/>
          </a:xfrm>
          <a:prstGeom prst="rect">
            <a:avLst/>
          </a:prstGeom>
          <a:noFill/>
        </p:spPr>
        <p:txBody>
          <a:bodyPr wrap="square" rtlCol="0">
            <a:spAutoFit/>
          </a:bodyPr>
          <a:lstStyle/>
          <a:p>
            <a:r>
              <a:rPr lang="en-US" dirty="0">
                <a:solidFill>
                  <a:schemeClr val="bg2"/>
                </a:solidFill>
              </a:rPr>
              <a:t>Dotted Decimal Format</a:t>
            </a:r>
          </a:p>
        </p:txBody>
      </p:sp>
      <p:sp>
        <p:nvSpPr>
          <p:cNvPr id="6" name="TextBox 5"/>
          <p:cNvSpPr txBox="1"/>
          <p:nvPr/>
        </p:nvSpPr>
        <p:spPr>
          <a:xfrm>
            <a:off x="321547" y="3273684"/>
            <a:ext cx="2884949" cy="923330"/>
          </a:xfrm>
          <a:prstGeom prst="rect">
            <a:avLst/>
          </a:prstGeom>
          <a:noFill/>
        </p:spPr>
        <p:txBody>
          <a:bodyPr wrap="square" rtlCol="0">
            <a:spAutoFit/>
          </a:bodyPr>
          <a:lstStyle/>
          <a:p>
            <a:r>
              <a:rPr lang="en-AU" dirty="0">
                <a:solidFill>
                  <a:schemeClr val="bg2"/>
                </a:solidFill>
              </a:rPr>
              <a:t>These 32 bits are divided into 4 octets or bytes</a:t>
            </a:r>
          </a:p>
          <a:p>
            <a:r>
              <a:rPr lang="en-AU" dirty="0">
                <a:solidFill>
                  <a:schemeClr val="bg2"/>
                </a:solidFill>
              </a:rPr>
              <a:t>1 octet = 1 byte = 8 bits</a:t>
            </a:r>
            <a:endParaRPr lang="en-US" dirty="0">
              <a:solidFill>
                <a:schemeClr val="bg2"/>
              </a:solidFill>
            </a:endParaRPr>
          </a:p>
        </p:txBody>
      </p:sp>
      <p:pic>
        <p:nvPicPr>
          <p:cNvPr id="8" name="Picture 7" descr="Introduction to Networks - Google Chrome"/>
          <p:cNvPicPr>
            <a:picLocks noChangeAspect="1"/>
          </p:cNvPicPr>
          <p:nvPr/>
        </p:nvPicPr>
        <p:blipFill rotWithShape="1">
          <a:blip r:embed="rId4">
            <a:extLst>
              <a:ext uri="{28A0092B-C50C-407E-A947-70E740481C1C}">
                <a14:useLocalDpi xmlns:a14="http://schemas.microsoft.com/office/drawing/2010/main" val="0"/>
              </a:ext>
            </a:extLst>
          </a:blip>
          <a:srcRect l="25733" t="34067" r="47468" b="46742"/>
          <a:stretch/>
        </p:blipFill>
        <p:spPr>
          <a:xfrm>
            <a:off x="3206496" y="1149796"/>
            <a:ext cx="4454254" cy="1794998"/>
          </a:xfrm>
          <a:prstGeom prst="rect">
            <a:avLst/>
          </a:prstGeom>
        </p:spPr>
      </p:pic>
      <p:sp>
        <p:nvSpPr>
          <p:cNvPr id="9" name="TextBox 8"/>
          <p:cNvSpPr txBox="1"/>
          <p:nvPr/>
        </p:nvSpPr>
        <p:spPr>
          <a:xfrm>
            <a:off x="321547" y="1537266"/>
            <a:ext cx="2952529" cy="646331"/>
          </a:xfrm>
          <a:prstGeom prst="rect">
            <a:avLst/>
          </a:prstGeom>
          <a:noFill/>
        </p:spPr>
        <p:txBody>
          <a:bodyPr wrap="square" rtlCol="0">
            <a:spAutoFit/>
          </a:bodyPr>
          <a:lstStyle/>
          <a:p>
            <a:r>
              <a:rPr lang="en-US" dirty="0">
                <a:solidFill>
                  <a:schemeClr val="bg2"/>
                </a:solidFill>
              </a:rPr>
              <a:t>Each IPv4 address consists of 32 binary bits</a:t>
            </a:r>
          </a:p>
        </p:txBody>
      </p:sp>
      <p:grpSp>
        <p:nvGrpSpPr>
          <p:cNvPr id="7" name="Group 6"/>
          <p:cNvGrpSpPr/>
          <p:nvPr/>
        </p:nvGrpSpPr>
        <p:grpSpPr>
          <a:xfrm>
            <a:off x="3274076" y="4700372"/>
            <a:ext cx="4386674" cy="1581111"/>
            <a:chOff x="3274076" y="4700372"/>
            <a:chExt cx="4386674" cy="1581111"/>
          </a:xfrm>
        </p:grpSpPr>
        <p:pic>
          <p:nvPicPr>
            <p:cNvPr id="3" name="Picture 2" descr="Introduction to Networks - Google Chrome"/>
            <p:cNvPicPr>
              <a:picLocks noChangeAspect="1"/>
            </p:cNvPicPr>
            <p:nvPr/>
          </p:nvPicPr>
          <p:blipFill rotWithShape="1">
            <a:blip r:embed="rId5">
              <a:extLst>
                <a:ext uri="{28A0092B-C50C-407E-A947-70E740481C1C}">
                  <a14:useLocalDpi xmlns:a14="http://schemas.microsoft.com/office/drawing/2010/main" val="0"/>
                </a:ext>
              </a:extLst>
            </a:blip>
            <a:srcRect l="25867" t="35478" r="47599" b="48401"/>
            <a:stretch/>
          </p:blipFill>
          <p:spPr>
            <a:xfrm>
              <a:off x="3274076" y="4700372"/>
              <a:ext cx="4386674" cy="1499912"/>
            </a:xfrm>
            <a:prstGeom prst="rect">
              <a:avLst/>
            </a:prstGeom>
          </p:spPr>
        </p:pic>
        <p:sp>
          <p:nvSpPr>
            <p:cNvPr id="2" name="Rectangle 1"/>
            <p:cNvSpPr/>
            <p:nvPr/>
          </p:nvSpPr>
          <p:spPr>
            <a:xfrm>
              <a:off x="3449795" y="5881373"/>
              <a:ext cx="3967655" cy="400110"/>
            </a:xfrm>
            <a:prstGeom prst="rect">
              <a:avLst/>
            </a:prstGeom>
            <a:solidFill>
              <a:schemeClr val="bg1"/>
            </a:solidFill>
          </p:spPr>
          <p:txBody>
            <a:bodyPr wrap="square">
              <a:spAutoFit/>
            </a:bodyPr>
            <a:lstStyle/>
            <a:p>
              <a:r>
                <a:rPr lang="en-AU" sz="1000" dirty="0">
                  <a:solidFill>
                    <a:srgbClr val="333333"/>
                  </a:solidFill>
                  <a:latin typeface="CiscoSansTTLight"/>
                </a:rPr>
                <a:t>For ease of use by people, IPv4 addresses are commonly expressed in dotted decimal notation</a:t>
              </a:r>
              <a:endParaRPr lang="en-AU" sz="1000" dirty="0"/>
            </a:p>
          </p:txBody>
        </p:sp>
      </p:grpSp>
    </p:spTree>
    <p:extLst>
      <p:ext uri="{BB962C8B-B14F-4D97-AF65-F5344CB8AC3E}">
        <p14:creationId xmlns:p14="http://schemas.microsoft.com/office/powerpoint/2010/main" val="6697470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r>
              <a:rPr lang="en-US" sz="3200" dirty="0"/>
              <a:t>Decimal system vs Binary system</a:t>
            </a:r>
          </a:p>
        </p:txBody>
      </p:sp>
      <p:sp>
        <p:nvSpPr>
          <p:cNvPr id="2" name="Rectangle 1"/>
          <p:cNvSpPr/>
          <p:nvPr/>
        </p:nvSpPr>
        <p:spPr>
          <a:xfrm>
            <a:off x="221764" y="2194451"/>
            <a:ext cx="4018640" cy="1754326"/>
          </a:xfrm>
          <a:prstGeom prst="rect">
            <a:avLst/>
          </a:prstGeom>
        </p:spPr>
        <p:txBody>
          <a:bodyPr wrap="square">
            <a:spAutoFit/>
          </a:bodyPr>
          <a:lstStyle/>
          <a:p>
            <a:pPr marL="342900" indent="-342900">
              <a:buFont typeface="Wingdings" panose="05000000000000000000" pitchFamily="2" charset="2"/>
              <a:buChar char="Ø"/>
              <a:defRPr/>
            </a:pPr>
            <a:r>
              <a:rPr lang="en-AU" dirty="0">
                <a:solidFill>
                  <a:schemeClr val="bg2"/>
                </a:solidFill>
              </a:rPr>
              <a:t>The decimal system is a </a:t>
            </a:r>
            <a:r>
              <a:rPr lang="en-AU" b="1" u="sng" dirty="0">
                <a:solidFill>
                  <a:schemeClr val="bg2"/>
                </a:solidFill>
              </a:rPr>
              <a:t>base 10 </a:t>
            </a:r>
            <a:r>
              <a:rPr lang="en-AU" dirty="0">
                <a:solidFill>
                  <a:schemeClr val="bg2"/>
                </a:solidFill>
              </a:rPr>
              <a:t>positional notation system, with 10 digits (0, 1, …, 9)</a:t>
            </a:r>
          </a:p>
          <a:p>
            <a:pPr marL="342900" indent="-342900">
              <a:buFont typeface="Wingdings" panose="05000000000000000000" pitchFamily="2" charset="2"/>
              <a:buChar char="Ø"/>
              <a:defRPr/>
            </a:pPr>
            <a:r>
              <a:rPr lang="en-AU" dirty="0">
                <a:solidFill>
                  <a:schemeClr val="bg2"/>
                </a:solidFill>
              </a:rPr>
              <a:t>The place values for the decimal system are based on powers of 10</a:t>
            </a:r>
          </a:p>
          <a:p>
            <a:pPr>
              <a:defRPr/>
            </a:pPr>
            <a:endParaRPr lang="en-US" dirty="0"/>
          </a:p>
        </p:txBody>
      </p:sp>
      <p:pic>
        <p:nvPicPr>
          <p:cNvPr id="3" name="Picture 2"/>
          <p:cNvPicPr>
            <a:picLocks noChangeAspect="1"/>
          </p:cNvPicPr>
          <p:nvPr/>
        </p:nvPicPr>
        <p:blipFill>
          <a:blip r:embed="rId3"/>
          <a:stretch>
            <a:fillRect/>
          </a:stretch>
        </p:blipFill>
        <p:spPr>
          <a:xfrm>
            <a:off x="366661" y="3808326"/>
            <a:ext cx="4014419" cy="2413162"/>
          </a:xfrm>
          <a:prstGeom prst="rect">
            <a:avLst/>
          </a:prstGeom>
        </p:spPr>
      </p:pic>
      <p:sp>
        <p:nvSpPr>
          <p:cNvPr id="4" name="Rectangle 3">
            <a:extLst>
              <a:ext uri="{FF2B5EF4-FFF2-40B4-BE49-F238E27FC236}">
                <a16:creationId xmlns:a16="http://schemas.microsoft.com/office/drawing/2014/main" id="{779EA4D7-99CE-40FD-945C-8088D3E55E05}"/>
              </a:ext>
            </a:extLst>
          </p:cNvPr>
          <p:cNvSpPr/>
          <p:nvPr/>
        </p:nvSpPr>
        <p:spPr>
          <a:xfrm>
            <a:off x="76510" y="934711"/>
            <a:ext cx="8990980" cy="1015663"/>
          </a:xfrm>
          <a:prstGeom prst="rect">
            <a:avLst/>
          </a:prstGeom>
        </p:spPr>
        <p:txBody>
          <a:bodyPr wrap="square">
            <a:spAutoFit/>
          </a:bodyPr>
          <a:lstStyle/>
          <a:p>
            <a:pPr marL="342900" indent="-342900">
              <a:spcBef>
                <a:spcPts val="600"/>
              </a:spcBef>
              <a:buFont typeface="Arial" panose="020B0604020202020204" pitchFamily="34" charset="0"/>
              <a:buChar char="•"/>
              <a:defRPr/>
            </a:pPr>
            <a:r>
              <a:rPr lang="en-AU" sz="2000" dirty="0">
                <a:solidFill>
                  <a:schemeClr val="bg2"/>
                </a:solidFill>
              </a:rPr>
              <a:t>Both decimal and binary systems are </a:t>
            </a:r>
            <a:r>
              <a:rPr lang="en-AU" sz="2000" b="1" dirty="0">
                <a:solidFill>
                  <a:schemeClr val="bg2"/>
                </a:solidFill>
              </a:rPr>
              <a:t>positional notation systems</a:t>
            </a:r>
            <a:r>
              <a:rPr lang="en-AU" sz="2000" dirty="0">
                <a:solidFill>
                  <a:schemeClr val="bg2"/>
                </a:solidFill>
              </a:rPr>
              <a:t>, meaning that a digit represents different values (</a:t>
            </a:r>
            <a:r>
              <a:rPr lang="en-AU" sz="2000" b="1" dirty="0">
                <a:solidFill>
                  <a:schemeClr val="bg2"/>
                </a:solidFill>
              </a:rPr>
              <a:t>place values</a:t>
            </a:r>
            <a:r>
              <a:rPr lang="en-AU" sz="2000" dirty="0">
                <a:solidFill>
                  <a:schemeClr val="bg2"/>
                </a:solidFill>
              </a:rPr>
              <a:t>), depending on the “position” or place of the digit occupies in the sequence of numbers</a:t>
            </a:r>
          </a:p>
        </p:txBody>
      </p:sp>
      <p:sp>
        <p:nvSpPr>
          <p:cNvPr id="6" name="Rectangle 5">
            <a:extLst>
              <a:ext uri="{FF2B5EF4-FFF2-40B4-BE49-F238E27FC236}">
                <a16:creationId xmlns:a16="http://schemas.microsoft.com/office/drawing/2014/main" id="{B8B09ED5-43EF-4BB1-9D67-D51826C8A31C}"/>
              </a:ext>
            </a:extLst>
          </p:cNvPr>
          <p:cNvSpPr/>
          <p:nvPr/>
        </p:nvSpPr>
        <p:spPr>
          <a:xfrm>
            <a:off x="4762921" y="2218458"/>
            <a:ext cx="3906349" cy="1831271"/>
          </a:xfrm>
          <a:prstGeom prst="rect">
            <a:avLst/>
          </a:prstGeom>
        </p:spPr>
        <p:txBody>
          <a:bodyPr wrap="square">
            <a:spAutoFit/>
          </a:bodyPr>
          <a:lstStyle/>
          <a:p>
            <a:pPr marL="342900" indent="-342900">
              <a:buFont typeface="Wingdings" panose="05000000000000000000" pitchFamily="2" charset="2"/>
              <a:buChar char="Ø"/>
              <a:defRPr/>
            </a:pPr>
            <a:r>
              <a:rPr lang="en-AU" dirty="0">
                <a:solidFill>
                  <a:schemeClr val="bg2"/>
                </a:solidFill>
              </a:rPr>
              <a:t>The binary system is a </a:t>
            </a:r>
            <a:r>
              <a:rPr lang="en-AU" b="1" u="sng" dirty="0">
                <a:solidFill>
                  <a:schemeClr val="bg2"/>
                </a:solidFill>
              </a:rPr>
              <a:t>base 2</a:t>
            </a:r>
            <a:r>
              <a:rPr lang="en-AU" dirty="0">
                <a:solidFill>
                  <a:schemeClr val="bg2"/>
                </a:solidFill>
              </a:rPr>
              <a:t> </a:t>
            </a:r>
            <a:r>
              <a:rPr lang="en-AU" b="1" i="1" dirty="0">
                <a:solidFill>
                  <a:schemeClr val="bg2"/>
                </a:solidFill>
              </a:rPr>
              <a:t>positional notation </a:t>
            </a:r>
            <a:r>
              <a:rPr lang="en-AU" dirty="0">
                <a:solidFill>
                  <a:schemeClr val="bg2"/>
                </a:solidFill>
              </a:rPr>
              <a:t>system, with 2 digits (0, 1)</a:t>
            </a:r>
          </a:p>
          <a:p>
            <a:pPr marL="342900" indent="-342900">
              <a:spcBef>
                <a:spcPts val="600"/>
              </a:spcBef>
              <a:buFont typeface="Wingdings" panose="05000000000000000000" pitchFamily="2" charset="2"/>
              <a:buChar char="Ø"/>
              <a:defRPr/>
            </a:pPr>
            <a:r>
              <a:rPr lang="en-AU" dirty="0">
                <a:solidFill>
                  <a:schemeClr val="bg2"/>
                </a:solidFill>
              </a:rPr>
              <a:t>The place values for the binary system are based on powers of 2</a:t>
            </a:r>
          </a:p>
          <a:p>
            <a:pPr>
              <a:defRPr/>
            </a:pPr>
            <a:endParaRPr lang="en-US" dirty="0"/>
          </a:p>
        </p:txBody>
      </p:sp>
      <p:pic>
        <p:nvPicPr>
          <p:cNvPr id="7" name="Picture 6">
            <a:extLst>
              <a:ext uri="{FF2B5EF4-FFF2-40B4-BE49-F238E27FC236}">
                <a16:creationId xmlns:a16="http://schemas.microsoft.com/office/drawing/2014/main" id="{F3130630-312A-45C2-8965-FC6A32BC040E}"/>
              </a:ext>
            </a:extLst>
          </p:cNvPr>
          <p:cNvPicPr>
            <a:picLocks noChangeAspect="1"/>
          </p:cNvPicPr>
          <p:nvPr/>
        </p:nvPicPr>
        <p:blipFill>
          <a:blip r:embed="rId4"/>
          <a:stretch>
            <a:fillRect/>
          </a:stretch>
        </p:blipFill>
        <p:spPr>
          <a:xfrm>
            <a:off x="5015887" y="3716884"/>
            <a:ext cx="3906349" cy="2596046"/>
          </a:xfrm>
          <a:prstGeom prst="rect">
            <a:avLst/>
          </a:prstGeom>
        </p:spPr>
      </p:pic>
    </p:spTree>
    <p:extLst>
      <p:ext uri="{BB962C8B-B14F-4D97-AF65-F5344CB8AC3E}">
        <p14:creationId xmlns:p14="http://schemas.microsoft.com/office/powerpoint/2010/main" val="258870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277569" y="0"/>
            <a:ext cx="8588861" cy="838200"/>
          </a:xfrm>
        </p:spPr>
        <p:txBody>
          <a:bodyPr/>
          <a:lstStyle/>
          <a:p>
            <a:r>
              <a:rPr lang="en-US" sz="3200" dirty="0"/>
              <a:t>Binary and Decimal Conversion</a:t>
            </a:r>
          </a:p>
        </p:txBody>
      </p:sp>
      <p:sp>
        <p:nvSpPr>
          <p:cNvPr id="7" name="Rectangle 6"/>
          <p:cNvSpPr/>
          <p:nvPr/>
        </p:nvSpPr>
        <p:spPr>
          <a:xfrm>
            <a:off x="277569" y="836368"/>
            <a:ext cx="8610190" cy="1323439"/>
          </a:xfrm>
          <a:prstGeom prst="rect">
            <a:avLst/>
          </a:prstGeom>
        </p:spPr>
        <p:txBody>
          <a:bodyPr wrap="square">
            <a:spAutoFit/>
          </a:bodyPr>
          <a:lstStyle/>
          <a:p>
            <a:pPr marL="342900" indent="-342900">
              <a:buFont typeface="Arial" panose="020B0604020202020204" pitchFamily="34" charset="0"/>
              <a:buChar char="•"/>
              <a:defRPr/>
            </a:pPr>
            <a:r>
              <a:rPr lang="en-AU" sz="2000" dirty="0">
                <a:solidFill>
                  <a:schemeClr val="bg2"/>
                </a:solidFill>
              </a:rPr>
              <a:t>We can convert between binary and decimal numbers.</a:t>
            </a:r>
          </a:p>
          <a:p>
            <a:pPr marL="342900" indent="-342900">
              <a:buFont typeface="Arial" panose="020B0604020202020204" pitchFamily="34" charset="0"/>
              <a:buChar char="•"/>
              <a:defRPr/>
            </a:pPr>
            <a:r>
              <a:rPr lang="en-AU" sz="2000" dirty="0">
                <a:solidFill>
                  <a:schemeClr val="bg2"/>
                </a:solidFill>
              </a:rPr>
              <a:t>Watch the video to learn how to do the conversions. Pay attention to how to convert an IPv4 address from its dotted decimal format to its binary format and vice versa. </a:t>
            </a:r>
          </a:p>
        </p:txBody>
      </p:sp>
      <p:pic>
        <p:nvPicPr>
          <p:cNvPr id="2" name="5.1.2 - Video - Converting Between Binary and Decimal Numbering Systems">
            <a:hlinkClick r:id="" action="ppaction://media"/>
            <a:extLst>
              <a:ext uri="{FF2B5EF4-FFF2-40B4-BE49-F238E27FC236}">
                <a16:creationId xmlns:a16="http://schemas.microsoft.com/office/drawing/2014/main" id="{B1A97CB7-6B10-42C3-AA80-6701CF7505DE}"/>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l="14103" t="16983" r="9268" b="10598"/>
          <a:stretch/>
        </p:blipFill>
        <p:spPr>
          <a:xfrm>
            <a:off x="862614" y="2159807"/>
            <a:ext cx="7418771" cy="3949591"/>
          </a:xfrm>
          <a:prstGeom prst="rect">
            <a:avLst/>
          </a:prstGeom>
        </p:spPr>
      </p:pic>
    </p:spTree>
    <p:extLst>
      <p:ext uri="{BB962C8B-B14F-4D97-AF65-F5344CB8AC3E}">
        <p14:creationId xmlns:p14="http://schemas.microsoft.com/office/powerpoint/2010/main" val="1356316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video>
              <p:cMediaNode vol="80000">
                <p:cTn id="2" fill="hold" display="0">
                  <p:stCondLst>
                    <p:cond delay="indefinite"/>
                  </p:stCondLst>
                </p:cTn>
                <p:tgtEl>
                  <p:spTgt spid="2"/>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35962" y="1099352"/>
            <a:ext cx="8360463" cy="8423845"/>
          </a:xfrm>
          <a:prstGeom prst="rect">
            <a:avLst/>
          </a:prstGeom>
          <a:noFill/>
        </p:spPr>
        <p:txBody>
          <a:bodyPr wrap="square" rtlCol="0">
            <a:spAutoFit/>
          </a:bodyPr>
          <a:lstStyle/>
          <a:p>
            <a:pPr marL="342900" indent="-342900">
              <a:buFont typeface="Arial" panose="020B0604020202020204" pitchFamily="34" charset="0"/>
              <a:buChar char="•"/>
            </a:pPr>
            <a:r>
              <a:rPr lang="en-US" sz="2400" dirty="0">
                <a:solidFill>
                  <a:srgbClr val="435153"/>
                </a:solidFill>
              </a:rPr>
              <a:t>The 32 bits of an IPv4 address are divided into 2 portions: </a:t>
            </a:r>
          </a:p>
          <a:p>
            <a:pPr marL="800100" lvl="1" indent="-342900">
              <a:buFont typeface="Arial" panose="020B0604020202020204" pitchFamily="34" charset="0"/>
              <a:buChar char="─"/>
            </a:pPr>
            <a:r>
              <a:rPr lang="en-US" sz="2000" b="1" dirty="0">
                <a:solidFill>
                  <a:srgbClr val="435153"/>
                </a:solidFill>
              </a:rPr>
              <a:t>Network portion – </a:t>
            </a:r>
            <a:r>
              <a:rPr lang="en-US" sz="2000" dirty="0">
                <a:solidFill>
                  <a:srgbClr val="435153"/>
                </a:solidFill>
              </a:rPr>
              <a:t>higher/left bits in the address</a:t>
            </a:r>
          </a:p>
          <a:p>
            <a:pPr marL="1200150" lvl="2" indent="-285750">
              <a:buFont typeface="Wingdings" panose="05000000000000000000" pitchFamily="2" charset="2"/>
              <a:buChar char="Ø"/>
            </a:pPr>
            <a:r>
              <a:rPr lang="en-US" dirty="0">
                <a:solidFill>
                  <a:srgbClr val="000000"/>
                </a:solidFill>
                <a:ea typeface="ＭＳ Ｐゴシック" charset="0"/>
              </a:rPr>
              <a:t>For all interfaces in the same network/subnet, the network portion of their IP addresses must be the same. Also known as network ID</a:t>
            </a:r>
          </a:p>
          <a:p>
            <a:pPr marL="800100" lvl="1" indent="-342900">
              <a:buFont typeface="Arial" panose="020B0604020202020204" pitchFamily="34" charset="0"/>
              <a:buChar char="─"/>
            </a:pPr>
            <a:r>
              <a:rPr lang="en-US" sz="2000" b="1" dirty="0">
                <a:solidFill>
                  <a:srgbClr val="435153"/>
                </a:solidFill>
              </a:rPr>
              <a:t>Host portion – </a:t>
            </a:r>
            <a:r>
              <a:rPr lang="en-US" sz="2000" dirty="0">
                <a:solidFill>
                  <a:srgbClr val="435153"/>
                </a:solidFill>
              </a:rPr>
              <a:t>lower/right bits in an address</a:t>
            </a:r>
          </a:p>
          <a:p>
            <a:pPr marL="1200150" lvl="2" indent="-285750" eaLnBrk="0" fontAlgn="base" hangingPunct="0">
              <a:lnSpc>
                <a:spcPct val="90000"/>
              </a:lnSpc>
              <a:spcBef>
                <a:spcPts val="600"/>
              </a:spcBef>
              <a:spcAft>
                <a:spcPct val="0"/>
              </a:spcAft>
              <a:buFont typeface="Wingdings" panose="05000000000000000000" pitchFamily="2" charset="2"/>
              <a:buChar char="Ø"/>
            </a:pPr>
            <a:r>
              <a:rPr lang="en-US" dirty="0">
                <a:solidFill>
                  <a:srgbClr val="000000"/>
                </a:solidFill>
                <a:ea typeface="ＭＳ Ｐゴシック" charset="0"/>
              </a:rPr>
              <a:t>The bits of the host portion must be unique for each address belonging to the same network/subnet. Also known as host ID.</a:t>
            </a:r>
          </a:p>
          <a:p>
            <a:pPr lvl="1" eaLnBrk="0" fontAlgn="base" hangingPunct="0">
              <a:lnSpc>
                <a:spcPct val="90000"/>
              </a:lnSpc>
              <a:spcBef>
                <a:spcPts val="600"/>
              </a:spcBef>
              <a:spcAft>
                <a:spcPct val="0"/>
              </a:spcAft>
            </a:pPr>
            <a:r>
              <a:rPr lang="en-US" dirty="0">
                <a:solidFill>
                  <a:srgbClr val="000000"/>
                </a:solidFill>
                <a:ea typeface="ＭＳ Ｐゴシック" charset="0"/>
              </a:rPr>
              <a:t> </a:t>
            </a:r>
            <a:r>
              <a:rPr lang="en-US" dirty="0">
                <a:solidFill>
                  <a:srgbClr val="FF0000"/>
                </a:solidFill>
                <a:ea typeface="ＭＳ Ｐゴシック" charset="0"/>
              </a:rPr>
              <a:t>Note that #network bits + #host bits = 32</a:t>
            </a:r>
          </a:p>
          <a:p>
            <a:pPr marL="325800" indent="-342900" eaLnBrk="0" fontAlgn="base" hangingPunct="0">
              <a:lnSpc>
                <a:spcPct val="90000"/>
              </a:lnSpc>
              <a:spcBef>
                <a:spcPts val="600"/>
              </a:spcBef>
              <a:spcAft>
                <a:spcPct val="0"/>
              </a:spcAft>
              <a:buFont typeface="Arial" panose="020B0604020202020204" pitchFamily="34" charset="0"/>
              <a:buChar char="•"/>
            </a:pPr>
            <a:r>
              <a:rPr lang="en-US" sz="2400" dirty="0">
                <a:solidFill>
                  <a:srgbClr val="000000"/>
                </a:solidFill>
                <a:ea typeface="ＭＳ Ｐゴシック" charset="0"/>
              </a:rPr>
              <a:t>Example:</a:t>
            </a:r>
          </a:p>
          <a:p>
            <a:pPr marL="783000" lvl="1" indent="-342900" eaLnBrk="0" fontAlgn="base" hangingPunct="0">
              <a:lnSpc>
                <a:spcPct val="90000"/>
              </a:lnSpc>
              <a:spcBef>
                <a:spcPts val="600"/>
              </a:spcBef>
              <a:spcAft>
                <a:spcPct val="0"/>
              </a:spcAft>
              <a:buFont typeface="Arial" panose="020B0604020202020204" pitchFamily="34" charset="0"/>
              <a:buChar char="•"/>
            </a:pPr>
            <a:endParaRPr lang="en-US" sz="2000" dirty="0">
              <a:solidFill>
                <a:srgbClr val="000000"/>
              </a:solidFill>
              <a:ea typeface="ＭＳ Ｐゴシック" charset="0"/>
            </a:endParaRPr>
          </a:p>
          <a:p>
            <a:pPr marL="783000" lvl="1" indent="-342900" eaLnBrk="0" fontAlgn="base" hangingPunct="0">
              <a:lnSpc>
                <a:spcPct val="90000"/>
              </a:lnSpc>
              <a:spcBef>
                <a:spcPts val="600"/>
              </a:spcBef>
              <a:spcAft>
                <a:spcPct val="0"/>
              </a:spcAft>
              <a:buFont typeface="Arial" panose="020B0604020202020204" pitchFamily="34" charset="0"/>
              <a:buChar char="•"/>
            </a:pPr>
            <a:endParaRPr lang="en-US" sz="2000" dirty="0">
              <a:solidFill>
                <a:srgbClr val="000000"/>
              </a:solidFill>
              <a:ea typeface="ＭＳ Ｐゴシック" charset="0"/>
            </a:endParaRPr>
          </a:p>
          <a:p>
            <a:pPr marL="783000" lvl="1" indent="-342900" eaLnBrk="0" fontAlgn="base" hangingPunct="0">
              <a:lnSpc>
                <a:spcPct val="90000"/>
              </a:lnSpc>
              <a:spcBef>
                <a:spcPts val="1800"/>
              </a:spcBef>
              <a:spcAft>
                <a:spcPct val="0"/>
              </a:spcAft>
              <a:buFont typeface="Arial" panose="020B0604020202020204" pitchFamily="34" charset="0"/>
              <a:buChar char="─"/>
            </a:pPr>
            <a:r>
              <a:rPr lang="en-US" sz="2000" dirty="0">
                <a:solidFill>
                  <a:srgbClr val="000000"/>
                </a:solidFill>
                <a:ea typeface="ＭＳ Ｐゴシック" charset="0"/>
              </a:rPr>
              <a:t>For the above example IP address, its network portion/ID comprises 24 bits and host portion/ID comprises 8 bits</a:t>
            </a:r>
          </a:p>
          <a:p>
            <a:pPr marL="783000" lvl="1" indent="-342900" eaLnBrk="0" fontAlgn="base" hangingPunct="0">
              <a:lnSpc>
                <a:spcPct val="90000"/>
              </a:lnSpc>
              <a:spcBef>
                <a:spcPts val="600"/>
              </a:spcBef>
              <a:spcAft>
                <a:spcPct val="0"/>
              </a:spcAft>
              <a:buFont typeface="Arial" panose="020B0604020202020204" pitchFamily="34" charset="0"/>
              <a:buChar char="─"/>
            </a:pPr>
            <a:r>
              <a:rPr lang="en-US" sz="2000" dirty="0">
                <a:solidFill>
                  <a:srgbClr val="000000"/>
                </a:solidFill>
                <a:ea typeface="ＭＳ Ｐゴシック" charset="0"/>
              </a:rPr>
              <a:t>However, note that in general the number of bits contained in the network or host portion of an IP address may not be a multiple of 8 bits, i.e. not in whole octets. (example on later slide)</a:t>
            </a:r>
          </a:p>
          <a:p>
            <a:pPr marL="783000" lvl="1" indent="-342900" eaLnBrk="0" fontAlgn="base" hangingPunct="0">
              <a:lnSpc>
                <a:spcPct val="90000"/>
              </a:lnSpc>
              <a:spcBef>
                <a:spcPts val="600"/>
              </a:spcBef>
              <a:spcAft>
                <a:spcPct val="0"/>
              </a:spcAft>
              <a:buFont typeface="Arial" panose="020B0604020202020204" pitchFamily="34" charset="0"/>
              <a:buChar char="•"/>
            </a:pPr>
            <a:endParaRPr lang="en-US" sz="2000" dirty="0">
              <a:solidFill>
                <a:srgbClr val="000000"/>
              </a:solidFill>
              <a:ea typeface="ＭＳ Ｐゴシック" charset="0"/>
            </a:endParaRPr>
          </a:p>
          <a:p>
            <a:pPr marL="325800" indent="-342900" eaLnBrk="0" fontAlgn="base" hangingPunct="0">
              <a:lnSpc>
                <a:spcPct val="90000"/>
              </a:lnSpc>
              <a:spcBef>
                <a:spcPts val="600"/>
              </a:spcBef>
              <a:spcAft>
                <a:spcPct val="0"/>
              </a:spcAft>
              <a:buFont typeface="Arial" panose="020B0604020202020204" pitchFamily="34" charset="0"/>
              <a:buChar char="•"/>
            </a:pPr>
            <a:endParaRPr lang="en-US" sz="2000" dirty="0">
              <a:solidFill>
                <a:srgbClr val="000000"/>
              </a:solidFill>
              <a:ea typeface="ＭＳ Ｐゴシック" charset="0"/>
            </a:endParaRPr>
          </a:p>
          <a:p>
            <a:pPr marL="325800" indent="-342900" eaLnBrk="0" fontAlgn="base" hangingPunct="0">
              <a:lnSpc>
                <a:spcPct val="90000"/>
              </a:lnSpc>
              <a:spcBef>
                <a:spcPts val="600"/>
              </a:spcBef>
              <a:spcAft>
                <a:spcPct val="0"/>
              </a:spcAft>
              <a:buFont typeface="Arial" panose="020B0604020202020204" pitchFamily="34" charset="0"/>
              <a:buChar char="•"/>
            </a:pPr>
            <a:endParaRPr lang="en-US" sz="2000" dirty="0">
              <a:solidFill>
                <a:srgbClr val="000000"/>
              </a:solidFill>
              <a:ea typeface="ＭＳ Ｐゴシック" charset="0"/>
            </a:endParaRPr>
          </a:p>
          <a:p>
            <a:pPr marL="325800" indent="-342900" eaLnBrk="0" fontAlgn="base" hangingPunct="0">
              <a:lnSpc>
                <a:spcPct val="90000"/>
              </a:lnSpc>
              <a:spcBef>
                <a:spcPts val="600"/>
              </a:spcBef>
              <a:spcAft>
                <a:spcPct val="0"/>
              </a:spcAft>
              <a:buFont typeface="Arial" panose="020B0604020202020204" pitchFamily="34" charset="0"/>
              <a:buChar char="•"/>
            </a:pPr>
            <a:endParaRPr lang="en-US" sz="2000" dirty="0">
              <a:solidFill>
                <a:srgbClr val="000000"/>
              </a:solidFill>
              <a:ea typeface="ＭＳ Ｐゴシック" charset="0"/>
            </a:endParaRPr>
          </a:p>
          <a:p>
            <a:pPr marL="325800" indent="-342900" eaLnBrk="0" fontAlgn="base" hangingPunct="0">
              <a:lnSpc>
                <a:spcPct val="90000"/>
              </a:lnSpc>
              <a:spcBef>
                <a:spcPts val="600"/>
              </a:spcBef>
              <a:spcAft>
                <a:spcPct val="0"/>
              </a:spcAft>
              <a:buFont typeface="Arial" panose="020B0604020202020204" pitchFamily="34" charset="0"/>
              <a:buChar char="•"/>
            </a:pPr>
            <a:endParaRPr lang="en-US" sz="2000" dirty="0">
              <a:solidFill>
                <a:srgbClr val="000000"/>
              </a:solidFill>
              <a:ea typeface="ＭＳ Ｐゴシック" charset="0"/>
            </a:endParaRPr>
          </a:p>
          <a:p>
            <a:pPr marL="342900" indent="-342900" eaLnBrk="0" fontAlgn="base" hangingPunct="0">
              <a:lnSpc>
                <a:spcPct val="90000"/>
              </a:lnSpc>
              <a:spcBef>
                <a:spcPts val="600"/>
              </a:spcBef>
              <a:spcAft>
                <a:spcPct val="0"/>
              </a:spcAft>
              <a:buFont typeface="Arial" panose="020B0604020202020204" pitchFamily="34" charset="0"/>
              <a:buChar char="•"/>
            </a:pPr>
            <a:endParaRPr lang="en-US" sz="2000" dirty="0">
              <a:solidFill>
                <a:srgbClr val="000000"/>
              </a:solidFill>
              <a:ea typeface="ＭＳ Ｐゴシック" charset="0"/>
            </a:endParaRPr>
          </a:p>
          <a:p>
            <a:pPr marL="342900" indent="-342900" eaLnBrk="0" fontAlgn="base" hangingPunct="0">
              <a:lnSpc>
                <a:spcPct val="90000"/>
              </a:lnSpc>
              <a:spcBef>
                <a:spcPts val="600"/>
              </a:spcBef>
              <a:spcAft>
                <a:spcPct val="0"/>
              </a:spcAft>
              <a:buFont typeface="Arial" panose="020B0604020202020204" pitchFamily="34" charset="0"/>
              <a:buChar char="•"/>
            </a:pPr>
            <a:endParaRPr lang="en-US" sz="2000" dirty="0">
              <a:solidFill>
                <a:srgbClr val="000000"/>
              </a:solidFill>
              <a:ea typeface="ＭＳ Ｐゴシック" charset="0"/>
            </a:endParaRPr>
          </a:p>
          <a:p>
            <a:pPr marL="783000" lvl="1" indent="-342900" eaLnBrk="0" fontAlgn="base" hangingPunct="0">
              <a:lnSpc>
                <a:spcPct val="90000"/>
              </a:lnSpc>
              <a:spcBef>
                <a:spcPts val="600"/>
              </a:spcBef>
              <a:spcAft>
                <a:spcPct val="0"/>
              </a:spcAft>
              <a:buFont typeface="Arial" panose="020B0604020202020204" pitchFamily="34" charset="0"/>
              <a:buChar char="•"/>
            </a:pPr>
            <a:endParaRPr lang="en-US" dirty="0">
              <a:solidFill>
                <a:srgbClr val="000000"/>
              </a:solidFill>
              <a:ea typeface="ＭＳ Ｐゴシック" charset="0"/>
            </a:endParaRPr>
          </a:p>
          <a:p>
            <a:endParaRPr lang="en-US" dirty="0">
              <a:solidFill>
                <a:srgbClr val="435153"/>
              </a:solidFill>
            </a:endParaRPr>
          </a:p>
        </p:txBody>
      </p:sp>
      <p:sp>
        <p:nvSpPr>
          <p:cNvPr id="12" name="Title 11"/>
          <p:cNvSpPr>
            <a:spLocks noGrp="1"/>
          </p:cNvSpPr>
          <p:nvPr>
            <p:ph type="title"/>
          </p:nvPr>
        </p:nvSpPr>
        <p:spPr>
          <a:xfrm>
            <a:off x="221764" y="96511"/>
            <a:ext cx="8588861" cy="838200"/>
          </a:xfrm>
        </p:spPr>
        <p:txBody>
          <a:bodyPr/>
          <a:lstStyle/>
          <a:p>
            <a:r>
              <a:rPr lang="en-US" sz="3200" dirty="0"/>
              <a:t>IPv4 </a:t>
            </a:r>
            <a:r>
              <a:rPr lang="en-US" dirty="0"/>
              <a:t>A</a:t>
            </a:r>
            <a:r>
              <a:rPr lang="en-US" sz="3200" dirty="0"/>
              <a:t>ddress Structure</a:t>
            </a:r>
          </a:p>
        </p:txBody>
      </p:sp>
      <p:pic>
        <p:nvPicPr>
          <p:cNvPr id="5" name="Picture 4"/>
          <p:cNvPicPr>
            <a:picLocks noChangeAspect="1"/>
          </p:cNvPicPr>
          <p:nvPr/>
        </p:nvPicPr>
        <p:blipFill>
          <a:blip r:embed="rId3"/>
          <a:stretch>
            <a:fillRect/>
          </a:stretch>
        </p:blipFill>
        <p:spPr>
          <a:xfrm>
            <a:off x="2520641" y="3685780"/>
            <a:ext cx="3991104" cy="1135572"/>
          </a:xfrm>
          <a:prstGeom prst="rect">
            <a:avLst/>
          </a:prstGeom>
        </p:spPr>
      </p:pic>
    </p:spTree>
    <p:extLst>
      <p:ext uri="{BB962C8B-B14F-4D97-AF65-F5344CB8AC3E}">
        <p14:creationId xmlns:p14="http://schemas.microsoft.com/office/powerpoint/2010/main" val="13438374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4"/>
          <p:cNvSpPr>
            <a:spLocks noGrp="1" noChangeArrowheads="1"/>
          </p:cNvSpPr>
          <p:nvPr>
            <p:ph type="title"/>
          </p:nvPr>
        </p:nvSpPr>
        <p:spPr>
          <a:xfrm>
            <a:off x="174838" y="130463"/>
            <a:ext cx="8588861" cy="838200"/>
          </a:xfrm>
        </p:spPr>
        <p:txBody>
          <a:bodyPr/>
          <a:lstStyle/>
          <a:p>
            <a:pPr eaLnBrk="1" hangingPunct="1"/>
            <a:r>
              <a:rPr lang="en-US" sz="3200" dirty="0">
                <a:latin typeface="Arial" charset="0"/>
                <a:cs typeface="Arial" charset="0"/>
              </a:rPr>
              <a:t>Subnet Mask</a:t>
            </a:r>
          </a:p>
        </p:txBody>
      </p:sp>
      <p:pic>
        <p:nvPicPr>
          <p:cNvPr id="4" name="Picture 2"/>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4892285" y="1133977"/>
            <a:ext cx="3871414" cy="2276325"/>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5" name="Rectangle 4">
            <a:extLst>
              <a:ext uri="{FF2B5EF4-FFF2-40B4-BE49-F238E27FC236}">
                <a16:creationId xmlns:a16="http://schemas.microsoft.com/office/drawing/2014/main" id="{7FE36245-1396-4031-8A44-EF783A0E1BA7}"/>
              </a:ext>
            </a:extLst>
          </p:cNvPr>
          <p:cNvSpPr/>
          <p:nvPr/>
        </p:nvSpPr>
        <p:spPr>
          <a:xfrm>
            <a:off x="174838" y="986952"/>
            <a:ext cx="4662338" cy="3045962"/>
          </a:xfrm>
          <a:prstGeom prst="rect">
            <a:avLst/>
          </a:prstGeom>
        </p:spPr>
        <p:txBody>
          <a:bodyPr wrap="square">
            <a:spAutoFit/>
          </a:bodyPr>
          <a:lstStyle/>
          <a:p>
            <a:pPr marL="228600" lvl="0" indent="-228600">
              <a:lnSpc>
                <a:spcPct val="95000"/>
              </a:lnSpc>
              <a:spcBef>
                <a:spcPts val="600"/>
              </a:spcBef>
              <a:buClr>
                <a:srgbClr val="493B93"/>
              </a:buClr>
              <a:buSzPct val="90000"/>
              <a:buFont typeface="Arial" pitchFamily="34" charset="0"/>
              <a:buChar char="•"/>
              <a:defRPr/>
            </a:pPr>
            <a:r>
              <a:rPr lang="en-US" sz="2000" dirty="0">
                <a:solidFill>
                  <a:schemeClr val="bg2"/>
                </a:solidFill>
              </a:rPr>
              <a:t>A subnet mask is a 32-bit number or pattern specifying which part of an IP address is the network/subnet portion and which part is the host portion</a:t>
            </a:r>
          </a:p>
          <a:p>
            <a:pPr marL="692150" lvl="1" indent="-285750">
              <a:lnSpc>
                <a:spcPct val="95000"/>
              </a:lnSpc>
              <a:spcBef>
                <a:spcPts val="840"/>
              </a:spcBef>
              <a:buClr>
                <a:srgbClr val="6B308E"/>
              </a:buClr>
              <a:buFont typeface="Courier New" panose="02070309020205020404" pitchFamily="49" charset="0"/>
              <a:buChar char="o"/>
              <a:defRPr/>
            </a:pPr>
            <a:r>
              <a:rPr lang="en-US" dirty="0">
                <a:solidFill>
                  <a:schemeClr val="bg2"/>
                </a:solidFill>
              </a:rPr>
              <a:t>1s are on the left, indicating that the corresponding bits in the associated IP address are network bits</a:t>
            </a:r>
          </a:p>
          <a:p>
            <a:pPr marL="692150" lvl="1" indent="-285750">
              <a:lnSpc>
                <a:spcPct val="95000"/>
              </a:lnSpc>
              <a:spcBef>
                <a:spcPts val="840"/>
              </a:spcBef>
              <a:buClr>
                <a:srgbClr val="6B308E"/>
              </a:buClr>
              <a:buFont typeface="Courier New" panose="02070309020205020404" pitchFamily="49" charset="0"/>
              <a:buChar char="o"/>
              <a:defRPr/>
            </a:pPr>
            <a:r>
              <a:rPr lang="en-US" dirty="0">
                <a:solidFill>
                  <a:schemeClr val="bg2"/>
                </a:solidFill>
              </a:rPr>
              <a:t>0s are on the right, indicating that the corresponding bits in the associated IP address are host bits</a:t>
            </a:r>
          </a:p>
        </p:txBody>
      </p:sp>
      <p:sp>
        <p:nvSpPr>
          <p:cNvPr id="11" name="Rectangle 10">
            <a:extLst>
              <a:ext uri="{FF2B5EF4-FFF2-40B4-BE49-F238E27FC236}">
                <a16:creationId xmlns:a16="http://schemas.microsoft.com/office/drawing/2014/main" id="{EF564668-63F7-4DC7-B7A9-50EF3FF19B1E}"/>
              </a:ext>
            </a:extLst>
          </p:cNvPr>
          <p:cNvSpPr/>
          <p:nvPr/>
        </p:nvSpPr>
        <p:spPr>
          <a:xfrm>
            <a:off x="174838" y="4024180"/>
            <a:ext cx="8667711" cy="2708434"/>
          </a:xfrm>
          <a:prstGeom prst="rect">
            <a:avLst/>
          </a:prstGeom>
        </p:spPr>
        <p:txBody>
          <a:bodyPr wrap="square">
            <a:spAutoFit/>
          </a:bodyPr>
          <a:lstStyle/>
          <a:p>
            <a:pPr marL="285750" indent="-285750">
              <a:spcAft>
                <a:spcPts val="600"/>
              </a:spcAft>
              <a:buFont typeface="Arial" panose="020B0604020202020204" pitchFamily="34" charset="0"/>
              <a:buChar char="•"/>
            </a:pPr>
            <a:r>
              <a:rPr lang="en-US" sz="2000" dirty="0">
                <a:solidFill>
                  <a:srgbClr val="FF0000"/>
                </a:solidFill>
              </a:rPr>
              <a:t>A subnet mask </a:t>
            </a:r>
            <a:r>
              <a:rPr lang="en-US" sz="2000" b="1" dirty="0">
                <a:solidFill>
                  <a:srgbClr val="FF0000"/>
                </a:solidFill>
              </a:rPr>
              <a:t>does not </a:t>
            </a:r>
            <a:r>
              <a:rPr lang="en-US" sz="2000" dirty="0">
                <a:solidFill>
                  <a:srgbClr val="FF0000"/>
                </a:solidFill>
              </a:rPr>
              <a:t>actually contain the network or host portion of an IPv4 address. It just says where to look for these portions in an address</a:t>
            </a:r>
          </a:p>
          <a:p>
            <a:pPr marL="285750" lvl="1" indent="-285750">
              <a:spcBef>
                <a:spcPts val="0"/>
              </a:spcBef>
              <a:buClr>
                <a:srgbClr val="493B93"/>
              </a:buClr>
              <a:buSzPct val="90000"/>
              <a:buFont typeface="Arial" panose="020B0604020202020204" pitchFamily="34" charset="0"/>
              <a:buChar char="•"/>
            </a:pPr>
            <a:r>
              <a:rPr lang="en-US" sz="2000" dirty="0">
                <a:solidFill>
                  <a:schemeClr val="bg2"/>
                </a:solidFill>
              </a:rPr>
              <a:t>An IP address and its subnet mask often are written as: </a:t>
            </a:r>
            <a:r>
              <a:rPr lang="en-US" sz="2000" dirty="0" err="1">
                <a:solidFill>
                  <a:schemeClr val="bg2"/>
                </a:solidFill>
              </a:rPr>
              <a:t>a.b.c.d</a:t>
            </a:r>
            <a:r>
              <a:rPr lang="en-US" sz="2000" dirty="0">
                <a:solidFill>
                  <a:schemeClr val="bg2"/>
                </a:solidFill>
              </a:rPr>
              <a:t>/x, e.g. 192.168.10.10/24, known as “</a:t>
            </a:r>
            <a:r>
              <a:rPr lang="en-US" sz="2000" b="1" dirty="0">
                <a:solidFill>
                  <a:schemeClr val="bg2"/>
                </a:solidFill>
              </a:rPr>
              <a:t>slash notation</a:t>
            </a:r>
            <a:r>
              <a:rPr lang="en-US" sz="2000" dirty="0">
                <a:solidFill>
                  <a:schemeClr val="bg2"/>
                </a:solidFill>
              </a:rPr>
              <a:t>” or </a:t>
            </a:r>
            <a:r>
              <a:rPr lang="en-US" sz="2000" b="1" dirty="0">
                <a:solidFill>
                  <a:schemeClr val="bg2"/>
                </a:solidFill>
              </a:rPr>
              <a:t>CIDR notation, </a:t>
            </a:r>
            <a:r>
              <a:rPr lang="en-US" sz="2000" dirty="0">
                <a:solidFill>
                  <a:schemeClr val="bg2"/>
                </a:solidFill>
              </a:rPr>
              <a:t>where x is called </a:t>
            </a:r>
            <a:r>
              <a:rPr lang="en-US" sz="2000" b="1" dirty="0">
                <a:solidFill>
                  <a:schemeClr val="bg2"/>
                </a:solidFill>
              </a:rPr>
              <a:t>prefix length </a:t>
            </a:r>
            <a:r>
              <a:rPr lang="en-US" sz="2000" dirty="0">
                <a:solidFill>
                  <a:schemeClr val="bg2"/>
                </a:solidFill>
              </a:rPr>
              <a:t>and it is the number of bits in the subnet portion of an address, or equivalently the number of 1s in the subnet mask. </a:t>
            </a:r>
            <a:endParaRPr lang="en-US" b="1" dirty="0">
              <a:solidFill>
                <a:schemeClr val="bg2"/>
              </a:solidFill>
            </a:endParaRPr>
          </a:p>
          <a:p>
            <a:pPr marL="285750" indent="-285750">
              <a:spcBef>
                <a:spcPts val="600"/>
              </a:spcBef>
              <a:buFont typeface="Arial" panose="020B0604020202020204" pitchFamily="34" charset="0"/>
              <a:buChar char="•"/>
            </a:pPr>
            <a:endParaRPr lang="en-US" sz="2000" dirty="0">
              <a:solidFill>
                <a:srgbClr val="2C2C2C"/>
              </a:solidFill>
            </a:endParaRPr>
          </a:p>
        </p:txBody>
      </p:sp>
    </p:spTree>
    <p:extLst>
      <p:ext uri="{BB962C8B-B14F-4D97-AF65-F5344CB8AC3E}">
        <p14:creationId xmlns:p14="http://schemas.microsoft.com/office/powerpoint/2010/main" val="4165447400"/>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4"/>
          <p:cNvSpPr>
            <a:spLocks noGrp="1" noChangeArrowheads="1"/>
          </p:cNvSpPr>
          <p:nvPr>
            <p:ph type="title"/>
          </p:nvPr>
        </p:nvSpPr>
        <p:spPr/>
        <p:txBody>
          <a:bodyPr/>
          <a:lstStyle/>
          <a:p>
            <a:pPr eaLnBrk="1" hangingPunct="1"/>
            <a:r>
              <a:rPr lang="en-US">
                <a:latin typeface="Arial" charset="0"/>
                <a:cs typeface="Arial" charset="0"/>
              </a:rPr>
              <a:t>Subnet Mask</a:t>
            </a:r>
          </a:p>
        </p:txBody>
      </p:sp>
      <p:sp>
        <p:nvSpPr>
          <p:cNvPr id="18435" name="Rectangle 5"/>
          <p:cNvSpPr>
            <a:spLocks noGrp="1" noChangeArrowheads="1"/>
          </p:cNvSpPr>
          <p:nvPr>
            <p:ph type="body" idx="1"/>
          </p:nvPr>
        </p:nvSpPr>
        <p:spPr>
          <a:xfrm>
            <a:off x="223807" y="930898"/>
            <a:ext cx="8712968" cy="4996203"/>
          </a:xfrm>
        </p:spPr>
        <p:txBody>
          <a:bodyPr>
            <a:noAutofit/>
          </a:bodyPr>
          <a:lstStyle/>
          <a:p>
            <a:r>
              <a:rPr lang="en-US" dirty="0">
                <a:solidFill>
                  <a:srgbClr val="000000"/>
                </a:solidFill>
              </a:rPr>
              <a:t>Note that the network portion and host portion of an IP address do not always contain whole octets, so it is necessary to convert an IP address and its subnet mask from </a:t>
            </a:r>
            <a:r>
              <a:rPr lang="en-US" dirty="0">
                <a:solidFill>
                  <a:srgbClr val="2C2C2C"/>
                </a:solidFill>
              </a:rPr>
              <a:t>dotted-decimal format to binary format to look for the address’ network portion and host portion</a:t>
            </a:r>
          </a:p>
          <a:p>
            <a:r>
              <a:rPr lang="en-US" dirty="0">
                <a:solidFill>
                  <a:srgbClr val="2C2C2C"/>
                </a:solidFill>
              </a:rPr>
              <a:t>Example: </a:t>
            </a:r>
          </a:p>
          <a:p>
            <a:pPr marL="0" indent="0">
              <a:spcBef>
                <a:spcPts val="600"/>
              </a:spcBef>
              <a:buNone/>
            </a:pPr>
            <a:r>
              <a:rPr lang="en-US" sz="1800" dirty="0">
                <a:solidFill>
                  <a:srgbClr val="2C2C2C"/>
                </a:solidFill>
              </a:rPr>
              <a:t>     IP address: 192.168.10.10; Subnet mask: 255.255.192.0</a:t>
            </a:r>
          </a:p>
          <a:p>
            <a:pPr marL="342900" lvl="2">
              <a:spcBef>
                <a:spcPts val="600"/>
              </a:spcBef>
            </a:pPr>
            <a:r>
              <a:rPr lang="en-US" sz="1800" dirty="0">
                <a:solidFill>
                  <a:schemeClr val="bg2"/>
                </a:solidFill>
              </a:rPr>
              <a:t>Only after having converted the address and subnet mask to binary format as follows, we know that the network portion contains 18 bits and the remaining 14 bits are for the host portion of this address.</a:t>
            </a:r>
          </a:p>
          <a:p>
            <a:pPr marL="342900" lvl="2">
              <a:spcBef>
                <a:spcPts val="600"/>
              </a:spcBef>
            </a:pPr>
            <a:r>
              <a:rPr lang="en-US" sz="1800" dirty="0">
                <a:solidFill>
                  <a:srgbClr val="FF0000"/>
                </a:solidFill>
              </a:rPr>
              <a:t>                                                     network portion</a:t>
            </a:r>
          </a:p>
          <a:p>
            <a:pPr marL="0" indent="0">
              <a:spcBef>
                <a:spcPts val="600"/>
              </a:spcBef>
              <a:buNone/>
            </a:pPr>
            <a:r>
              <a:rPr lang="en-US" sz="800" dirty="0">
                <a:solidFill>
                  <a:srgbClr val="2C2C2C"/>
                </a:solidFill>
              </a:rPr>
              <a:t>         </a:t>
            </a:r>
            <a:endParaRPr lang="en-US" sz="800" dirty="0">
              <a:solidFill>
                <a:schemeClr val="accent4">
                  <a:lumMod val="90000"/>
                </a:schemeClr>
              </a:solidFill>
            </a:endParaRPr>
          </a:p>
          <a:p>
            <a:pPr marL="0" indent="0">
              <a:spcBef>
                <a:spcPts val="600"/>
              </a:spcBef>
              <a:buNone/>
            </a:pPr>
            <a:r>
              <a:rPr lang="en-US" dirty="0">
                <a:solidFill>
                  <a:srgbClr val="2C2C2C"/>
                </a:solidFill>
              </a:rPr>
              <a:t> </a:t>
            </a:r>
            <a:r>
              <a:rPr lang="en-US" sz="2400" dirty="0">
                <a:solidFill>
                  <a:schemeClr val="tx1">
                    <a:lumMod val="50000"/>
                  </a:schemeClr>
                </a:solidFill>
              </a:rPr>
              <a:t>192</a:t>
            </a:r>
            <a:r>
              <a:rPr lang="en-US" sz="2400" b="1" dirty="0">
                <a:solidFill>
                  <a:schemeClr val="tx1">
                    <a:lumMod val="50000"/>
                  </a:schemeClr>
                </a:solidFill>
              </a:rPr>
              <a:t>.</a:t>
            </a:r>
            <a:r>
              <a:rPr lang="en-US" sz="2400" dirty="0">
                <a:solidFill>
                  <a:schemeClr val="tx1">
                    <a:lumMod val="50000"/>
                  </a:schemeClr>
                </a:solidFill>
              </a:rPr>
              <a:t>168</a:t>
            </a:r>
            <a:r>
              <a:rPr lang="en-US" sz="2400" b="1" dirty="0">
                <a:solidFill>
                  <a:schemeClr val="tx1">
                    <a:lumMod val="50000"/>
                  </a:schemeClr>
                </a:solidFill>
              </a:rPr>
              <a:t>.</a:t>
            </a:r>
            <a:r>
              <a:rPr lang="en-US" sz="2400" dirty="0">
                <a:solidFill>
                  <a:schemeClr val="tx1">
                    <a:lumMod val="50000"/>
                  </a:schemeClr>
                </a:solidFill>
              </a:rPr>
              <a:t>10</a:t>
            </a:r>
            <a:r>
              <a:rPr lang="en-US" sz="2400" b="1" dirty="0">
                <a:solidFill>
                  <a:schemeClr val="tx1">
                    <a:lumMod val="50000"/>
                  </a:schemeClr>
                </a:solidFill>
              </a:rPr>
              <a:t>.</a:t>
            </a:r>
            <a:r>
              <a:rPr lang="en-US" sz="2400" dirty="0">
                <a:solidFill>
                  <a:schemeClr val="tx1">
                    <a:lumMod val="50000"/>
                  </a:schemeClr>
                </a:solidFill>
              </a:rPr>
              <a:t>10</a:t>
            </a:r>
            <a:r>
              <a:rPr lang="en-US" sz="2400" dirty="0">
                <a:solidFill>
                  <a:srgbClr val="2C2C2C"/>
                </a:solidFill>
              </a:rPr>
              <a:t>   </a:t>
            </a:r>
            <a:r>
              <a:rPr lang="en-US" sz="2400" dirty="0">
                <a:solidFill>
                  <a:srgbClr val="2C2C2C"/>
                </a:solidFill>
                <a:sym typeface="Wingdings" panose="05000000000000000000" pitchFamily="2" charset="2"/>
              </a:rPr>
              <a:t> </a:t>
            </a:r>
            <a:r>
              <a:rPr lang="en-US" sz="2400" dirty="0"/>
              <a:t>11000000</a:t>
            </a:r>
            <a:r>
              <a:rPr lang="en-US" sz="2400" b="1" dirty="0">
                <a:solidFill>
                  <a:srgbClr val="FF0000"/>
                </a:solidFill>
              </a:rPr>
              <a:t> </a:t>
            </a:r>
            <a:r>
              <a:rPr lang="en-US" sz="2400" dirty="0"/>
              <a:t>10101000</a:t>
            </a:r>
            <a:r>
              <a:rPr lang="en-US" sz="2400" b="1" dirty="0">
                <a:solidFill>
                  <a:srgbClr val="FF0000"/>
                </a:solidFill>
              </a:rPr>
              <a:t> </a:t>
            </a:r>
            <a:r>
              <a:rPr lang="en-US" sz="2400" dirty="0"/>
              <a:t>00</a:t>
            </a:r>
            <a:r>
              <a:rPr lang="en-US" sz="2400" dirty="0">
                <a:solidFill>
                  <a:srgbClr val="2C2C2C"/>
                </a:solidFill>
              </a:rPr>
              <a:t>001010</a:t>
            </a:r>
            <a:r>
              <a:rPr lang="en-US" sz="2400" b="1" dirty="0">
                <a:solidFill>
                  <a:srgbClr val="FF0000"/>
                </a:solidFill>
              </a:rPr>
              <a:t> </a:t>
            </a:r>
            <a:r>
              <a:rPr lang="en-US" sz="2400" dirty="0">
                <a:solidFill>
                  <a:srgbClr val="2C2C2C"/>
                </a:solidFill>
              </a:rPr>
              <a:t>00001010</a:t>
            </a:r>
          </a:p>
          <a:p>
            <a:pPr marL="0" indent="0">
              <a:spcBef>
                <a:spcPts val="600"/>
              </a:spcBef>
              <a:buNone/>
            </a:pPr>
            <a:r>
              <a:rPr lang="en-US" sz="2400" dirty="0">
                <a:solidFill>
                  <a:srgbClr val="2C2C2C"/>
                </a:solidFill>
              </a:rPr>
              <a:t>  </a:t>
            </a:r>
            <a:r>
              <a:rPr lang="en-US" sz="2400" dirty="0">
                <a:solidFill>
                  <a:schemeClr val="tx1">
                    <a:lumMod val="50000"/>
                  </a:schemeClr>
                </a:solidFill>
              </a:rPr>
              <a:t>255</a:t>
            </a:r>
            <a:r>
              <a:rPr lang="en-US" sz="2400" b="1" dirty="0">
                <a:solidFill>
                  <a:schemeClr val="tx1">
                    <a:lumMod val="50000"/>
                  </a:schemeClr>
                </a:solidFill>
              </a:rPr>
              <a:t>.</a:t>
            </a:r>
            <a:r>
              <a:rPr lang="en-US" sz="2400" dirty="0">
                <a:solidFill>
                  <a:schemeClr val="tx1">
                    <a:lumMod val="50000"/>
                  </a:schemeClr>
                </a:solidFill>
              </a:rPr>
              <a:t>255</a:t>
            </a:r>
            <a:r>
              <a:rPr lang="en-US" sz="2400" b="1" dirty="0">
                <a:solidFill>
                  <a:schemeClr val="tx1">
                    <a:lumMod val="50000"/>
                  </a:schemeClr>
                </a:solidFill>
              </a:rPr>
              <a:t>.</a:t>
            </a:r>
            <a:r>
              <a:rPr lang="en-US" sz="2400" dirty="0">
                <a:solidFill>
                  <a:schemeClr val="tx1">
                    <a:lumMod val="50000"/>
                  </a:schemeClr>
                </a:solidFill>
              </a:rPr>
              <a:t>192</a:t>
            </a:r>
            <a:r>
              <a:rPr lang="en-US" sz="2400" b="1" dirty="0">
                <a:solidFill>
                  <a:schemeClr val="tx1">
                    <a:lumMod val="50000"/>
                  </a:schemeClr>
                </a:solidFill>
              </a:rPr>
              <a:t>.</a:t>
            </a:r>
            <a:r>
              <a:rPr lang="en-US" sz="2400" dirty="0">
                <a:solidFill>
                  <a:schemeClr val="tx1">
                    <a:lumMod val="50000"/>
                  </a:schemeClr>
                </a:solidFill>
              </a:rPr>
              <a:t>0</a:t>
            </a:r>
            <a:r>
              <a:rPr lang="en-US" sz="2400" dirty="0">
                <a:solidFill>
                  <a:schemeClr val="accent4">
                    <a:lumMod val="90000"/>
                  </a:schemeClr>
                </a:solidFill>
              </a:rPr>
              <a:t>  </a:t>
            </a:r>
            <a:r>
              <a:rPr lang="en-US" sz="2400" dirty="0">
                <a:solidFill>
                  <a:schemeClr val="accent4">
                    <a:lumMod val="90000"/>
                  </a:schemeClr>
                </a:solidFill>
                <a:sym typeface="Wingdings" panose="05000000000000000000" pitchFamily="2" charset="2"/>
              </a:rPr>
              <a:t> </a:t>
            </a:r>
            <a:r>
              <a:rPr lang="en-US" sz="2600" b="1" dirty="0">
                <a:solidFill>
                  <a:srgbClr val="2C2C2C"/>
                </a:solidFill>
              </a:rPr>
              <a:t>11111111 11111111 11</a:t>
            </a:r>
            <a:r>
              <a:rPr lang="en-US" sz="2400" dirty="0">
                <a:solidFill>
                  <a:srgbClr val="2C2C2C"/>
                </a:solidFill>
              </a:rPr>
              <a:t>000000</a:t>
            </a:r>
            <a:r>
              <a:rPr lang="en-US" sz="2600" b="1" dirty="0">
                <a:solidFill>
                  <a:srgbClr val="FF0000"/>
                </a:solidFill>
              </a:rPr>
              <a:t> </a:t>
            </a:r>
            <a:r>
              <a:rPr lang="en-US" sz="2400" dirty="0">
                <a:solidFill>
                  <a:srgbClr val="2C2C2C"/>
                </a:solidFill>
              </a:rPr>
              <a:t>00000000</a:t>
            </a:r>
          </a:p>
          <a:p>
            <a:pPr marL="0" indent="0">
              <a:spcBef>
                <a:spcPts val="600"/>
              </a:spcBef>
              <a:buNone/>
            </a:pPr>
            <a:r>
              <a:rPr lang="en-US" dirty="0">
                <a:solidFill>
                  <a:srgbClr val="000000"/>
                </a:solidFill>
              </a:rPr>
              <a:t>          </a:t>
            </a:r>
            <a:endParaRPr lang="en-US" sz="2200" dirty="0"/>
          </a:p>
        </p:txBody>
      </p:sp>
      <p:cxnSp>
        <p:nvCxnSpPr>
          <p:cNvPr id="3" name="Straight Connector 2"/>
          <p:cNvCxnSpPr>
            <a:cxnSpLocks/>
          </p:cNvCxnSpPr>
          <p:nvPr/>
        </p:nvCxnSpPr>
        <p:spPr bwMode="auto">
          <a:xfrm>
            <a:off x="6198488" y="4259994"/>
            <a:ext cx="0" cy="1390473"/>
          </a:xfrm>
          <a:prstGeom prst="line">
            <a:avLst/>
          </a:prstGeom>
          <a:solidFill>
            <a:schemeClr val="accent1"/>
          </a:solidFill>
          <a:ln w="31750" cap="flat" cmpd="sng" algn="ctr">
            <a:solidFill>
              <a:srgbClr val="FFC000"/>
            </a:solidFill>
            <a:prstDash val="solid"/>
            <a:round/>
            <a:headEnd type="none" w="med" len="med"/>
            <a:tailEnd type="none" w="med" len="med"/>
          </a:ln>
          <a:effectLst/>
        </p:spPr>
      </p:cxnSp>
      <p:sp>
        <p:nvSpPr>
          <p:cNvPr id="2" name="Left Brace 1">
            <a:extLst>
              <a:ext uri="{FF2B5EF4-FFF2-40B4-BE49-F238E27FC236}">
                <a16:creationId xmlns:a16="http://schemas.microsoft.com/office/drawing/2014/main" id="{4D43D527-137E-4B7A-AF20-628352766F5C}"/>
              </a:ext>
            </a:extLst>
          </p:cNvPr>
          <p:cNvSpPr/>
          <p:nvPr/>
        </p:nvSpPr>
        <p:spPr>
          <a:xfrm rot="5400000">
            <a:off x="4474785" y="2867798"/>
            <a:ext cx="211011" cy="2995403"/>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6" name="Left Brace 5">
            <a:extLst>
              <a:ext uri="{FF2B5EF4-FFF2-40B4-BE49-F238E27FC236}">
                <a16:creationId xmlns:a16="http://schemas.microsoft.com/office/drawing/2014/main" id="{CD078494-CFAA-4602-9C61-60B94AAF1D8E}"/>
              </a:ext>
            </a:extLst>
          </p:cNvPr>
          <p:cNvSpPr/>
          <p:nvPr/>
        </p:nvSpPr>
        <p:spPr>
          <a:xfrm rot="5400000">
            <a:off x="7274652" y="3176215"/>
            <a:ext cx="285158" cy="2304423"/>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TextBox 7">
            <a:extLst>
              <a:ext uri="{FF2B5EF4-FFF2-40B4-BE49-F238E27FC236}">
                <a16:creationId xmlns:a16="http://schemas.microsoft.com/office/drawing/2014/main" id="{E3EF008E-E43C-4A04-BFAB-52B986329939}"/>
              </a:ext>
            </a:extLst>
          </p:cNvPr>
          <p:cNvSpPr txBox="1"/>
          <p:nvPr/>
        </p:nvSpPr>
        <p:spPr>
          <a:xfrm>
            <a:off x="6779247" y="3856968"/>
            <a:ext cx="1745670" cy="369332"/>
          </a:xfrm>
          <a:prstGeom prst="rect">
            <a:avLst/>
          </a:prstGeom>
          <a:noFill/>
        </p:spPr>
        <p:txBody>
          <a:bodyPr wrap="square" rtlCol="0">
            <a:spAutoFit/>
          </a:bodyPr>
          <a:lstStyle/>
          <a:p>
            <a:r>
              <a:rPr lang="en-US" dirty="0">
                <a:solidFill>
                  <a:srgbClr val="FF0000"/>
                </a:solidFill>
              </a:rPr>
              <a:t>host portion</a:t>
            </a:r>
            <a:endParaRPr lang="en-US" dirty="0"/>
          </a:p>
        </p:txBody>
      </p:sp>
      <p:sp>
        <p:nvSpPr>
          <p:cNvPr id="11" name="Rectangle 10">
            <a:extLst>
              <a:ext uri="{FF2B5EF4-FFF2-40B4-BE49-F238E27FC236}">
                <a16:creationId xmlns:a16="http://schemas.microsoft.com/office/drawing/2014/main" id="{99979A3F-7084-4CB7-AF5E-ADD66BE20233}"/>
              </a:ext>
            </a:extLst>
          </p:cNvPr>
          <p:cNvSpPr/>
          <p:nvPr/>
        </p:nvSpPr>
        <p:spPr>
          <a:xfrm>
            <a:off x="0" y="32890"/>
            <a:ext cx="5760720" cy="369332"/>
          </a:xfrm>
          <a:prstGeom prst="rect">
            <a:avLst/>
          </a:prstGeom>
        </p:spPr>
        <p:txBody>
          <a:bodyPr wrap="square">
            <a:spAutoFit/>
          </a:bodyPr>
          <a:lstStyle/>
          <a:p>
            <a:r>
              <a:rPr lang="en-US" b="1" dirty="0">
                <a:solidFill>
                  <a:srgbClr val="FF0000"/>
                </a:solidFill>
                <a:highlight>
                  <a:srgbClr val="FFFF00"/>
                </a:highlight>
              </a:rPr>
              <a:t>Play slideshow to see animations</a:t>
            </a:r>
            <a:endParaRPr lang="en-US" dirty="0"/>
          </a:p>
        </p:txBody>
      </p:sp>
    </p:spTree>
    <p:extLst>
      <p:ext uri="{BB962C8B-B14F-4D97-AF65-F5344CB8AC3E}">
        <p14:creationId xmlns:p14="http://schemas.microsoft.com/office/powerpoint/2010/main" val="2165078452"/>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8435">
                                            <p:txEl>
                                              <p:pRg st="6" end="6"/>
                                            </p:txEl>
                                          </p:spTgt>
                                        </p:tgtEl>
                                        <p:attrNameLst>
                                          <p:attrName>style.visibility</p:attrName>
                                        </p:attrNameLst>
                                      </p:cBhvr>
                                      <p:to>
                                        <p:strVal val="visible"/>
                                      </p:to>
                                    </p:set>
                                    <p:animEffect transition="in" filter="wipe(left)">
                                      <p:cBhvr>
                                        <p:cTn id="7" dur="500"/>
                                        <p:tgtEl>
                                          <p:spTgt spid="18435">
                                            <p:txEl>
                                              <p:pRg st="6" end="6"/>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8435">
                                            <p:txEl>
                                              <p:pRg st="7" end="7"/>
                                            </p:txEl>
                                          </p:spTgt>
                                        </p:tgtEl>
                                        <p:attrNameLst>
                                          <p:attrName>style.visibility</p:attrName>
                                        </p:attrNameLst>
                                      </p:cBhvr>
                                      <p:to>
                                        <p:strVal val="visible"/>
                                      </p:to>
                                    </p:set>
                                    <p:animEffect transition="in" filter="wipe(left)">
                                      <p:cBhvr>
                                        <p:cTn id="12" dur="500"/>
                                        <p:tgtEl>
                                          <p:spTgt spid="18435">
                                            <p:txEl>
                                              <p:pRg st="7" end="7"/>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down)">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2"/>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18435">
                                            <p:txEl>
                                              <p:pRg st="4" end="4"/>
                                            </p:txEl>
                                          </p:spTgt>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6"/>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animBg="1"/>
      <p:bldP spid="8"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PRESENTER" val="34aace3e666ded2633b59991e07b382b7ff428ee"/>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ADVANCE_TIME" val="16.1"/>
  <p:tag name="ISPRING_SLIDE_ID" val="{884A9AF1-23FE-44B7-849C-634E395F695B}"/>
</p:tagLst>
</file>

<file path=ppt/theme/theme1.xml><?xml version="1.0" encoding="utf-8"?>
<a:theme xmlns:a="http://schemas.openxmlformats.org/drawingml/2006/main" name="NetAcad_White_PPT_Template 05Oct12">
  <a:themeElements>
    <a:clrScheme name="Cisco NetAcad">
      <a:dk1>
        <a:srgbClr val="2AA7DF"/>
      </a:dk1>
      <a:lt1>
        <a:srgbClr val="FFFFFF"/>
      </a:lt1>
      <a:dk2>
        <a:srgbClr val="6B308E"/>
      </a:dk2>
      <a:lt2>
        <a:srgbClr val="000000"/>
      </a:lt2>
      <a:accent1>
        <a:srgbClr val="00938E"/>
      </a:accent1>
      <a:accent2>
        <a:srgbClr val="3EB549"/>
      </a:accent2>
      <a:accent3>
        <a:srgbClr val="D81673"/>
      </a:accent3>
      <a:accent4>
        <a:srgbClr val="234493"/>
      </a:accent4>
      <a:accent5>
        <a:srgbClr val="ED2D28"/>
      </a:accent5>
      <a:accent6>
        <a:srgbClr val="F68B21"/>
      </a:accent6>
      <a:hlink>
        <a:srgbClr val="2AA7DF"/>
      </a:hlink>
      <a:folHlink>
        <a:srgbClr val="ACB2C2"/>
      </a:folHlink>
    </a:clrScheme>
    <a:fontScheme name="Cisco 2010_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NetAcad_White_PPT_Template 05Oct12</Template>
  <TotalTime>15584</TotalTime>
  <Words>2235</Words>
  <Application>Microsoft Office PowerPoint</Application>
  <PresentationFormat>On-screen Show (4:3)</PresentationFormat>
  <Paragraphs>248</Paragraphs>
  <Slides>19</Slides>
  <Notes>17</Notes>
  <HiddenSlides>0</HiddenSlides>
  <MMClips>2</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19</vt:i4>
      </vt:variant>
    </vt:vector>
  </HeadingPairs>
  <TitlesOfParts>
    <vt:vector size="27" baseType="lpstr">
      <vt:lpstr>Ciscolight</vt:lpstr>
      <vt:lpstr>CiscoSansTTLight</vt:lpstr>
      <vt:lpstr>Arial</vt:lpstr>
      <vt:lpstr>Calibri</vt:lpstr>
      <vt:lpstr>Courier New</vt:lpstr>
      <vt:lpstr>Times New Roman</vt:lpstr>
      <vt:lpstr>Wingdings</vt:lpstr>
      <vt:lpstr>NetAcad_White_PPT_Template 05Oct12</vt:lpstr>
      <vt:lpstr>INFT 1012 Network Fundamentals</vt:lpstr>
      <vt:lpstr>Topics</vt:lpstr>
      <vt:lpstr>Readings</vt:lpstr>
      <vt:lpstr>IPv4 Addresses</vt:lpstr>
      <vt:lpstr>Decimal system vs Binary system</vt:lpstr>
      <vt:lpstr>Binary and Decimal Conversion</vt:lpstr>
      <vt:lpstr>IPv4 Address Structure</vt:lpstr>
      <vt:lpstr>Subnet Mask</vt:lpstr>
      <vt:lpstr>Subnet Mask</vt:lpstr>
      <vt:lpstr>Terminology–Network, Subnet, IP address range</vt:lpstr>
      <vt:lpstr>Network, Host and Broadcast Addresses</vt:lpstr>
      <vt:lpstr>Network, Broadcast, and Host Addresses </vt:lpstr>
      <vt:lpstr>Network address</vt:lpstr>
      <vt:lpstr>Identify network, host and broadcast addresses</vt:lpstr>
      <vt:lpstr>IPv4 transmission methods</vt:lpstr>
      <vt:lpstr>Types of IPv4 addresses</vt:lpstr>
      <vt:lpstr>More on private IPv4 Addresses</vt:lpstr>
      <vt:lpstr>Assignment of IP addresses</vt:lpstr>
      <vt:lpstr>Classful vs. classless addressing</vt:lpstr>
    </vt:vector>
  </TitlesOfParts>
  <Company>Cisco Systems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NF-UniSA-Topic7-IPv4Addressing</dc:title>
  <dc:creator>Cisco;Lin Liu</dc:creator>
  <cp:lastModifiedBy>Lin Liu</cp:lastModifiedBy>
  <cp:revision>578</cp:revision>
  <dcterms:created xsi:type="dcterms:W3CDTF">2012-10-09T16:58:47Z</dcterms:created>
  <dcterms:modified xsi:type="dcterms:W3CDTF">2020-05-10T03:00:11Z</dcterms:modified>
</cp:coreProperties>
</file>